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2"/>
  </p:sldMasterIdLst>
  <p:notesMasterIdLst>
    <p:notesMasterId r:id="rId8"/>
  </p:notesMasterIdLst>
  <p:handoutMasterIdLst>
    <p:handoutMasterId r:id="rId9"/>
  </p:handoutMasterIdLst>
  <p:sldIdLst>
    <p:sldId id="564" r:id="rId3"/>
    <p:sldId id="542" r:id="rId4"/>
    <p:sldId id="565" r:id="rId5"/>
    <p:sldId id="567" r:id="rId6"/>
    <p:sldId id="545" r:id="rId7"/>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66"/>
    <a:srgbClr val="CC3300"/>
    <a:srgbClr val="0033CC"/>
    <a:srgbClr val="0000FF"/>
    <a:srgbClr val="FF66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73217" autoAdjust="0"/>
  </p:normalViewPr>
  <p:slideViewPr>
    <p:cSldViewPr snapToGrid="0">
      <p:cViewPr varScale="1">
        <p:scale>
          <a:sx n="113" d="100"/>
          <a:sy n="113" d="100"/>
        </p:scale>
        <p:origin x="456" y="102"/>
      </p:cViewPr>
      <p:guideLst>
        <p:guide orient="horz" pos="2160"/>
        <p:guide pos="3840"/>
      </p:guideLst>
    </p:cSldViewPr>
  </p:slideViewPr>
  <p:notesTextViewPr>
    <p:cViewPr>
      <p:scale>
        <a:sx n="3" d="2"/>
        <a:sy n="3" d="2"/>
      </p:scale>
      <p:origin x="0" y="0"/>
    </p:cViewPr>
  </p:notesTextViewPr>
  <p:sorterViewPr>
    <p:cViewPr>
      <p:scale>
        <a:sx n="100" d="100"/>
        <a:sy n="100" d="100"/>
      </p:scale>
      <p:origin x="0" y="-15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7"/>
    </mc:Choice>
    <mc:Fallback>
      <c:style val="37"/>
    </mc:Fallback>
  </mc:AlternateContent>
  <c:chart>
    <c:autoTitleDeleted val="1"/>
    <c:plotArea>
      <c:layout>
        <c:manualLayout>
          <c:layoutTarget val="inner"/>
          <c:xMode val="edge"/>
          <c:yMode val="edge"/>
          <c:x val="9.2542568897637789E-2"/>
          <c:y val="3.5281622772173844E-2"/>
          <c:w val="0.89391576443569554"/>
          <c:h val="0.7711964291929494"/>
        </c:manualLayout>
      </c:layout>
      <c:barChart>
        <c:barDir val="col"/>
        <c:grouping val="clustered"/>
        <c:varyColors val="0"/>
        <c:ser>
          <c:idx val="0"/>
          <c:order val="0"/>
          <c:tx>
            <c:strRef>
              <c:f>Sheet1!$B$1</c:f>
              <c:strCache>
                <c:ptCount val="1"/>
                <c:pt idx="0">
                  <c:v>Actual</c:v>
                </c:pt>
              </c:strCache>
            </c:strRef>
          </c:tx>
          <c:spPr>
            <a:solidFill>
              <a:srgbClr val="CC3300"/>
            </a:solidFill>
            <a:effectLst>
              <a:glow rad="63500">
                <a:schemeClr val="accent5">
                  <a:satMod val="175000"/>
                  <a:alpha val="40000"/>
                </a:schemeClr>
              </a:glow>
              <a:innerShdw blurRad="63500" dist="50800" dir="18900000">
                <a:prstClr val="black">
                  <a:alpha val="50000"/>
                </a:prstClr>
              </a:innerShdw>
            </a:effectLst>
          </c:spPr>
          <c:invertIfNegative val="0"/>
          <c:cat>
            <c:strRef>
              <c:f>Sheet1!$A$2:$A$13</c:f>
              <c:strCache>
                <c:ptCount val="12"/>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pt idx="10">
                  <c:v>Grant Expense</c:v>
                </c:pt>
                <c:pt idx="11">
                  <c:v>Bond Interest</c:v>
                </c:pt>
              </c:strCache>
            </c:strRef>
          </c:cat>
          <c:val>
            <c:numRef>
              <c:f>Sheet1!$B$2:$B$13</c:f>
              <c:numCache>
                <c:formatCode>"$"#,##0</c:formatCode>
                <c:ptCount val="12"/>
                <c:pt idx="0">
                  <c:v>284994.42</c:v>
                </c:pt>
                <c:pt idx="1">
                  <c:v>431168.6</c:v>
                </c:pt>
                <c:pt idx="2">
                  <c:v>0</c:v>
                </c:pt>
                <c:pt idx="3">
                  <c:v>284994.42</c:v>
                </c:pt>
                <c:pt idx="4">
                  <c:v>295599.87</c:v>
                </c:pt>
                <c:pt idx="5">
                  <c:v>15951.54</c:v>
                </c:pt>
                <c:pt idx="6">
                  <c:v>31986.46</c:v>
                </c:pt>
                <c:pt idx="7">
                  <c:v>55931.18</c:v>
                </c:pt>
                <c:pt idx="8">
                  <c:v>19168.8</c:v>
                </c:pt>
                <c:pt idx="9">
                  <c:v>12530.75</c:v>
                </c:pt>
                <c:pt idx="10">
                  <c:v>0</c:v>
                </c:pt>
                <c:pt idx="11">
                  <c:v>0</c:v>
                </c:pt>
              </c:numCache>
            </c:numRef>
          </c:val>
          <c:extLst>
            <c:ext xmlns:c16="http://schemas.microsoft.com/office/drawing/2014/chart" uri="{C3380CC4-5D6E-409C-BE32-E72D297353CC}">
              <c16:uniqueId val="{00000000-0E2F-4DB0-9B81-9CE368502012}"/>
            </c:ext>
          </c:extLst>
        </c:ser>
        <c:ser>
          <c:idx val="1"/>
          <c:order val="1"/>
          <c:tx>
            <c:strRef>
              <c:f>Sheet1!$C$1</c:f>
              <c:strCache>
                <c:ptCount val="1"/>
                <c:pt idx="0">
                  <c:v>Budget</c:v>
                </c:pt>
              </c:strCache>
            </c:strRef>
          </c:tx>
          <c:spPr>
            <a:solidFill>
              <a:srgbClr val="0070C0"/>
            </a:solidFill>
            <a:effectLst>
              <a:glow rad="63500">
                <a:schemeClr val="accent5">
                  <a:satMod val="175000"/>
                  <a:alpha val="40000"/>
                </a:schemeClr>
              </a:glow>
            </a:effectLst>
          </c:spPr>
          <c:invertIfNegative val="0"/>
          <c:dPt>
            <c:idx val="0"/>
            <c:invertIfNegative val="0"/>
            <c:bubble3D val="0"/>
            <c:spPr>
              <a:solidFill>
                <a:srgbClr val="0070C0"/>
              </a:solidFill>
              <a:effectLst>
                <a:glow rad="63500">
                  <a:schemeClr val="accent5">
                    <a:satMod val="175000"/>
                    <a:alpha val="40000"/>
                  </a:schemeClr>
                </a:glow>
                <a:innerShdw blurRad="63500" dist="50800" dir="16200000">
                  <a:prstClr val="black">
                    <a:alpha val="50000"/>
                  </a:prstClr>
                </a:innerShdw>
              </a:effectLst>
            </c:spPr>
            <c:extLst>
              <c:ext xmlns:c16="http://schemas.microsoft.com/office/drawing/2014/chart" uri="{C3380CC4-5D6E-409C-BE32-E72D297353CC}">
                <c16:uniqueId val="{00000002-0E2F-4DB0-9B81-9CE368502012}"/>
              </c:ext>
            </c:extLst>
          </c:dPt>
          <c:dPt>
            <c:idx val="2"/>
            <c:invertIfNegative val="0"/>
            <c:bubble3D val="0"/>
            <c:spPr>
              <a:solidFill>
                <a:srgbClr val="0070C0"/>
              </a:solidFill>
              <a:effectLst>
                <a:glow rad="63500">
                  <a:schemeClr val="accent5">
                    <a:satMod val="175000"/>
                    <a:alpha val="40000"/>
                  </a:schemeClr>
                </a:glow>
                <a:innerShdw blurRad="63500" dist="50800" dir="18900000">
                  <a:prstClr val="black">
                    <a:alpha val="50000"/>
                  </a:prstClr>
                </a:innerShdw>
              </a:effectLst>
            </c:spPr>
            <c:extLst>
              <c:ext xmlns:c16="http://schemas.microsoft.com/office/drawing/2014/chart" uri="{C3380CC4-5D6E-409C-BE32-E72D297353CC}">
                <c16:uniqueId val="{00000004-0E2F-4DB0-9B81-9CE368502012}"/>
              </c:ext>
            </c:extLst>
          </c:dPt>
          <c:cat>
            <c:strRef>
              <c:f>Sheet1!$A$2:$A$13</c:f>
              <c:strCache>
                <c:ptCount val="12"/>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pt idx="10">
                  <c:v>Grant Expense</c:v>
                </c:pt>
                <c:pt idx="11">
                  <c:v>Bond Interest</c:v>
                </c:pt>
              </c:strCache>
            </c:strRef>
          </c:cat>
          <c:val>
            <c:numRef>
              <c:f>Sheet1!$C$2:$C$13</c:f>
              <c:numCache>
                <c:formatCode>"$"#,##0</c:formatCode>
                <c:ptCount val="12"/>
                <c:pt idx="0">
                  <c:v>276656</c:v>
                </c:pt>
                <c:pt idx="1">
                  <c:v>453836</c:v>
                </c:pt>
                <c:pt idx="2">
                  <c:v>29281</c:v>
                </c:pt>
                <c:pt idx="3">
                  <c:v>247375</c:v>
                </c:pt>
                <c:pt idx="4">
                  <c:v>322223</c:v>
                </c:pt>
                <c:pt idx="5">
                  <c:v>21250</c:v>
                </c:pt>
                <c:pt idx="6">
                  <c:v>28249</c:v>
                </c:pt>
                <c:pt idx="7">
                  <c:v>48071</c:v>
                </c:pt>
                <c:pt idx="8">
                  <c:v>17699</c:v>
                </c:pt>
                <c:pt idx="9">
                  <c:v>16344</c:v>
                </c:pt>
                <c:pt idx="10">
                  <c:v>0</c:v>
                </c:pt>
                <c:pt idx="11">
                  <c:v>0</c:v>
                </c:pt>
              </c:numCache>
            </c:numRef>
          </c:val>
          <c:extLst>
            <c:ext xmlns:c16="http://schemas.microsoft.com/office/drawing/2014/chart" uri="{C3380CC4-5D6E-409C-BE32-E72D297353CC}">
              <c16:uniqueId val="{00000005-0E2F-4DB0-9B81-9CE368502012}"/>
            </c:ext>
          </c:extLst>
        </c:ser>
        <c:dLbls>
          <c:showLegendKey val="0"/>
          <c:showVal val="0"/>
          <c:showCatName val="0"/>
          <c:showSerName val="0"/>
          <c:showPercent val="0"/>
          <c:showBubbleSize val="0"/>
        </c:dLbls>
        <c:gapWidth val="150"/>
        <c:axId val="184749056"/>
        <c:axId val="184754944"/>
      </c:barChart>
      <c:lineChart>
        <c:grouping val="standard"/>
        <c:varyColors val="0"/>
        <c:ser>
          <c:idx val="2"/>
          <c:order val="2"/>
          <c:tx>
            <c:strRef>
              <c:f>Sheet1!$D$1</c:f>
              <c:strCache>
                <c:ptCount val="1"/>
                <c:pt idx="0">
                  <c:v>Variance</c:v>
                </c:pt>
              </c:strCache>
            </c:strRef>
          </c:tx>
          <c:spPr>
            <a:ln>
              <a:noFill/>
            </a:ln>
          </c:spPr>
          <c:marker>
            <c:symbol val="none"/>
          </c:marker>
          <c:cat>
            <c:strRef>
              <c:f>Sheet1!$A$2:$A$11</c:f>
              <c:strCache>
                <c:ptCount val="10"/>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strCache>
              <c:extLst/>
            </c:strRef>
          </c:cat>
          <c:val>
            <c:numRef>
              <c:f>Sheet1!$D$2:$D$13</c:f>
              <c:numCache>
                <c:formatCode>_(* #,##0_);_(* \(#,##0\);_(* "-"_);_(@_)</c:formatCode>
                <c:ptCount val="12"/>
                <c:pt idx="0">
                  <c:v>8338.4199999999837</c:v>
                </c:pt>
                <c:pt idx="1">
                  <c:v>-22667.400000000023</c:v>
                </c:pt>
                <c:pt idx="2">
                  <c:v>-29281</c:v>
                </c:pt>
                <c:pt idx="3">
                  <c:v>37619.419999999984</c:v>
                </c:pt>
                <c:pt idx="4">
                  <c:v>-26623.130000000005</c:v>
                </c:pt>
                <c:pt idx="5">
                  <c:v>-5298.4599999999991</c:v>
                </c:pt>
                <c:pt idx="6">
                  <c:v>3737.4599999999991</c:v>
                </c:pt>
                <c:pt idx="7">
                  <c:v>7860.18</c:v>
                </c:pt>
                <c:pt idx="8">
                  <c:v>1469.7999999999993</c:v>
                </c:pt>
                <c:pt idx="9">
                  <c:v>-3813.25</c:v>
                </c:pt>
                <c:pt idx="10">
                  <c:v>0</c:v>
                </c:pt>
                <c:pt idx="11" formatCode="&quot;$&quot;#,##0">
                  <c:v>0</c:v>
                </c:pt>
              </c:numCache>
            </c:numRef>
          </c:val>
          <c:smooth val="0"/>
          <c:extLst>
            <c:ext xmlns:c16="http://schemas.microsoft.com/office/drawing/2014/chart" uri="{C3380CC4-5D6E-409C-BE32-E72D297353CC}">
              <c16:uniqueId val="{00000004-7872-4E03-A91E-F177C1D1B722}"/>
            </c:ext>
          </c:extLst>
        </c:ser>
        <c:dLbls>
          <c:showLegendKey val="0"/>
          <c:showVal val="0"/>
          <c:showCatName val="0"/>
          <c:showSerName val="0"/>
          <c:showPercent val="0"/>
          <c:showBubbleSize val="0"/>
        </c:dLbls>
        <c:marker val="1"/>
        <c:smooth val="0"/>
        <c:axId val="184749056"/>
        <c:axId val="184754944"/>
      </c:lineChart>
      <c:catAx>
        <c:axId val="184749056"/>
        <c:scaling>
          <c:orientation val="minMax"/>
        </c:scaling>
        <c:delete val="0"/>
        <c:axPos val="b"/>
        <c:numFmt formatCode="_(&quot;$&quot;* #,##0_);_(&quot;$&quot;* \(#,##0\);_(&quot;$&quot;* &quot;-&quot;_);_(@_)" sourceLinked="0"/>
        <c:majorTickMark val="none"/>
        <c:minorTickMark val="none"/>
        <c:tickLblPos val="nextTo"/>
        <c:spPr>
          <a:ln>
            <a:solidFill>
              <a:schemeClr val="bg1"/>
            </a:solidFill>
          </a:ln>
        </c:spPr>
        <c:crossAx val="184754944"/>
        <c:crosses val="autoZero"/>
        <c:auto val="1"/>
        <c:lblAlgn val="ctr"/>
        <c:lblOffset val="100"/>
        <c:noMultiLvlLbl val="0"/>
      </c:catAx>
      <c:valAx>
        <c:axId val="184754944"/>
        <c:scaling>
          <c:orientation val="minMax"/>
          <c:min val="0"/>
        </c:scaling>
        <c:delete val="0"/>
        <c:axPos val="l"/>
        <c:majorGridlines>
          <c:spPr>
            <a:ln>
              <a:solidFill>
                <a:schemeClr val="bg1"/>
              </a:solidFill>
            </a:ln>
          </c:spPr>
        </c:majorGridlines>
        <c:numFmt formatCode="_(&quot;$&quot;* #,##0_);_(&quot;$&quot;* \(#,##0\);_(&quot;$&quot;* &quot;-&quot;_);_(@_)" sourceLinked="0"/>
        <c:majorTickMark val="none"/>
        <c:minorTickMark val="none"/>
        <c:tickLblPos val="nextTo"/>
        <c:spPr>
          <a:ln>
            <a:solidFill>
              <a:schemeClr val="bg1"/>
            </a:solidFill>
          </a:ln>
        </c:spPr>
        <c:crossAx val="184749056"/>
        <c:crosses val="autoZero"/>
        <c:crossBetween val="between"/>
      </c:valAx>
      <c:dTable>
        <c:showHorzBorder val="1"/>
        <c:showVertBorder val="1"/>
        <c:showOutline val="1"/>
        <c:showKeys val="1"/>
        <c:spPr>
          <a:ln>
            <a:solidFill>
              <a:schemeClr val="bg1">
                <a:alpha val="12157"/>
              </a:schemeClr>
            </a:solidFill>
            <a:prstDash val="solid"/>
          </a:ln>
        </c:spPr>
      </c:dTable>
      <c:spPr>
        <a:noFill/>
      </c:spPr>
    </c:plotArea>
    <c:plotVisOnly val="1"/>
    <c:dispBlanksAs val="gap"/>
    <c:showDLblsOverMax val="0"/>
  </c:chart>
  <c:spPr>
    <a:noFill/>
  </c:spPr>
  <c:txPr>
    <a:bodyPr/>
    <a:lstStyle/>
    <a:p>
      <a:pPr>
        <a:defRPr sz="1200" baseline="0">
          <a:latin typeface="Calibri" panose="020F050202020403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9"/>
    </mc:Choice>
    <mc:Fallback>
      <c:style val="29"/>
    </mc:Fallback>
  </mc:AlternateContent>
  <c:chart>
    <c:autoTitleDeleted val="1"/>
    <c:plotArea>
      <c:layout>
        <c:manualLayout>
          <c:layoutTarget val="inner"/>
          <c:xMode val="edge"/>
          <c:yMode val="edge"/>
          <c:x val="0.1150425688976378"/>
          <c:y val="3.7148878597341888E-2"/>
          <c:w val="0.8591402559055118"/>
          <c:h val="0.81892178327585508"/>
        </c:manualLayout>
      </c:layout>
      <c:barChart>
        <c:barDir val="col"/>
        <c:grouping val="clustered"/>
        <c:varyColors val="0"/>
        <c:ser>
          <c:idx val="0"/>
          <c:order val="0"/>
          <c:tx>
            <c:strRef>
              <c:f>Sheet1!$B$1</c:f>
              <c:strCache>
                <c:ptCount val="1"/>
                <c:pt idx="0">
                  <c:v>Actual</c:v>
                </c:pt>
              </c:strCache>
            </c:strRef>
          </c:tx>
          <c:spPr>
            <a:solidFill>
              <a:srgbClr val="CC3300"/>
            </a:solidFill>
          </c:spPr>
          <c:invertIfNegative val="0"/>
          <c:cat>
            <c:strRef>
              <c:f>Sheet1!$A$2:$A$12</c:f>
              <c:strCache>
                <c:ptCount val="11"/>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pt idx="10">
                  <c:v>Grant Expenses</c:v>
                </c:pt>
              </c:strCache>
            </c:strRef>
          </c:cat>
          <c:val>
            <c:numRef>
              <c:f>Sheet1!$B$2:$B$12</c:f>
              <c:numCache>
                <c:formatCode>_(* #,##0_);_(* \(#,##0\);_(* "-"_);_(@_)</c:formatCode>
                <c:ptCount val="11"/>
                <c:pt idx="0">
                  <c:v>604112.31000000006</c:v>
                </c:pt>
                <c:pt idx="1">
                  <c:v>1251009.08</c:v>
                </c:pt>
                <c:pt idx="2">
                  <c:v>7615.28</c:v>
                </c:pt>
                <c:pt idx="3">
                  <c:v>596497.03</c:v>
                </c:pt>
                <c:pt idx="4">
                  <c:v>960715.44</c:v>
                </c:pt>
                <c:pt idx="5">
                  <c:v>42970.5</c:v>
                </c:pt>
                <c:pt idx="6">
                  <c:v>66331.63</c:v>
                </c:pt>
                <c:pt idx="7">
                  <c:v>75597.539999999994</c:v>
                </c:pt>
                <c:pt idx="8">
                  <c:v>50307.39</c:v>
                </c:pt>
                <c:pt idx="9">
                  <c:v>55086.58</c:v>
                </c:pt>
                <c:pt idx="10">
                  <c:v>0</c:v>
                </c:pt>
              </c:numCache>
            </c:numRef>
          </c:val>
          <c:extLst>
            <c:ext xmlns:c16="http://schemas.microsoft.com/office/drawing/2014/chart" uri="{C3380CC4-5D6E-409C-BE32-E72D297353CC}">
              <c16:uniqueId val="{00000000-4DCD-4F68-B5E1-2A7497CCBB94}"/>
            </c:ext>
          </c:extLst>
        </c:ser>
        <c:ser>
          <c:idx val="1"/>
          <c:order val="1"/>
          <c:tx>
            <c:strRef>
              <c:f>Sheet1!$C$1</c:f>
              <c:strCache>
                <c:ptCount val="1"/>
                <c:pt idx="0">
                  <c:v>Budget</c:v>
                </c:pt>
              </c:strCache>
            </c:strRef>
          </c:tx>
          <c:spPr>
            <a:solidFill>
              <a:srgbClr val="0070C0"/>
            </a:solidFill>
            <a:ln>
              <a:solidFill>
                <a:srgbClr val="00B050"/>
              </a:solidFill>
            </a:ln>
          </c:spPr>
          <c:invertIfNegative val="0"/>
          <c:cat>
            <c:strRef>
              <c:f>Sheet1!$A$2:$A$12</c:f>
              <c:strCache>
                <c:ptCount val="11"/>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pt idx="10">
                  <c:v>Grant Expenses</c:v>
                </c:pt>
              </c:strCache>
            </c:strRef>
          </c:cat>
          <c:val>
            <c:numRef>
              <c:f>Sheet1!$C$2:$C$12</c:f>
              <c:numCache>
                <c:formatCode>_(* #,##0_);_(* \(#,##0\);_(* "-"_);_(@_)</c:formatCode>
                <c:ptCount val="11"/>
                <c:pt idx="0">
                  <c:v>610132</c:v>
                </c:pt>
                <c:pt idx="1">
                  <c:v>1337904</c:v>
                </c:pt>
                <c:pt idx="2">
                  <c:v>99007</c:v>
                </c:pt>
                <c:pt idx="3">
                  <c:v>511125</c:v>
                </c:pt>
                <c:pt idx="4">
                  <c:v>1019337</c:v>
                </c:pt>
                <c:pt idx="5">
                  <c:v>63750</c:v>
                </c:pt>
                <c:pt idx="6">
                  <c:v>77247</c:v>
                </c:pt>
                <c:pt idx="7">
                  <c:v>76713</c:v>
                </c:pt>
                <c:pt idx="8">
                  <c:v>35097</c:v>
                </c:pt>
                <c:pt idx="9">
                  <c:v>65760</c:v>
                </c:pt>
                <c:pt idx="10">
                  <c:v>0</c:v>
                </c:pt>
              </c:numCache>
            </c:numRef>
          </c:val>
          <c:extLst>
            <c:ext xmlns:c16="http://schemas.microsoft.com/office/drawing/2014/chart" uri="{C3380CC4-5D6E-409C-BE32-E72D297353CC}">
              <c16:uniqueId val="{00000001-4DCD-4F68-B5E1-2A7497CCBB94}"/>
            </c:ext>
          </c:extLst>
        </c:ser>
        <c:ser>
          <c:idx val="3"/>
          <c:order val="3"/>
          <c:tx>
            <c:strRef>
              <c:f>Sheet1!$E$1</c:f>
              <c:strCache>
                <c:ptCount val="1"/>
                <c:pt idx="0">
                  <c:v>Prior Year</c:v>
                </c:pt>
              </c:strCache>
            </c:strRef>
          </c:tx>
          <c:spPr>
            <a:solidFill>
              <a:srgbClr val="99FF66"/>
            </a:solidFill>
          </c:spPr>
          <c:invertIfNegative val="0"/>
          <c:cat>
            <c:strRef>
              <c:f>Sheet1!$A$2:$A$12</c:f>
              <c:strCache>
                <c:ptCount val="11"/>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pt idx="10">
                  <c:v>Grant Expenses</c:v>
                </c:pt>
              </c:strCache>
            </c:strRef>
          </c:cat>
          <c:val>
            <c:numRef>
              <c:f>Sheet1!$E$2:$E$12</c:f>
              <c:numCache>
                <c:formatCode>_(* #,##0_);_(* \(#,##0\);_(* "-"??_);_(@_)</c:formatCode>
                <c:ptCount val="11"/>
                <c:pt idx="0">
                  <c:v>613201.58000000007</c:v>
                </c:pt>
                <c:pt idx="1">
                  <c:v>1296869.8</c:v>
                </c:pt>
                <c:pt idx="2">
                  <c:v>90262.12</c:v>
                </c:pt>
                <c:pt idx="3">
                  <c:v>522939.46</c:v>
                </c:pt>
                <c:pt idx="4">
                  <c:v>963533.28</c:v>
                </c:pt>
                <c:pt idx="5">
                  <c:v>61063.92</c:v>
                </c:pt>
                <c:pt idx="6">
                  <c:v>97765.71</c:v>
                </c:pt>
                <c:pt idx="7">
                  <c:v>46971.19</c:v>
                </c:pt>
                <c:pt idx="8">
                  <c:v>34723.43</c:v>
                </c:pt>
                <c:pt idx="9">
                  <c:v>64741.72</c:v>
                </c:pt>
                <c:pt idx="10">
                  <c:v>28070.55</c:v>
                </c:pt>
              </c:numCache>
            </c:numRef>
          </c:val>
          <c:extLst>
            <c:ext xmlns:c16="http://schemas.microsoft.com/office/drawing/2014/chart" uri="{C3380CC4-5D6E-409C-BE32-E72D297353CC}">
              <c16:uniqueId val="{00000000-1AAC-482D-96A6-EB4D911EB1E2}"/>
            </c:ext>
          </c:extLst>
        </c:ser>
        <c:dLbls>
          <c:showLegendKey val="0"/>
          <c:showVal val="0"/>
          <c:showCatName val="0"/>
          <c:showSerName val="0"/>
          <c:showPercent val="0"/>
          <c:showBubbleSize val="0"/>
        </c:dLbls>
        <c:gapWidth val="150"/>
        <c:axId val="43504384"/>
        <c:axId val="43505920"/>
      </c:barChart>
      <c:lineChart>
        <c:grouping val="standard"/>
        <c:varyColors val="0"/>
        <c:ser>
          <c:idx val="2"/>
          <c:order val="2"/>
          <c:tx>
            <c:strRef>
              <c:f>Sheet1!$D$1</c:f>
              <c:strCache>
                <c:ptCount val="1"/>
                <c:pt idx="0">
                  <c:v>Budget Variance</c:v>
                </c:pt>
              </c:strCache>
            </c:strRef>
          </c:tx>
          <c:spPr>
            <a:ln>
              <a:noFill/>
            </a:ln>
          </c:spPr>
          <c:marker>
            <c:symbol val="none"/>
          </c:marker>
          <c:cat>
            <c:strRef>
              <c:f>Sheet1!$A$2:$A$12</c:f>
              <c:strCache>
                <c:ptCount val="11"/>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pt idx="10">
                  <c:v>Grant Expenses</c:v>
                </c:pt>
              </c:strCache>
            </c:strRef>
          </c:cat>
          <c:val>
            <c:numRef>
              <c:f>Sheet1!$D$2:$D$12</c:f>
              <c:numCache>
                <c:formatCode>_(* #,##0_);_(* \(#,##0\);_(* "-"_);_(@_)</c:formatCode>
                <c:ptCount val="11"/>
                <c:pt idx="0">
                  <c:v>-6019.6899999999441</c:v>
                </c:pt>
                <c:pt idx="1">
                  <c:v>-86894.919999999925</c:v>
                </c:pt>
                <c:pt idx="2">
                  <c:v>-91391.72</c:v>
                </c:pt>
                <c:pt idx="3">
                  <c:v>85372.030000000028</c:v>
                </c:pt>
                <c:pt idx="4">
                  <c:v>-58621.560000000056</c:v>
                </c:pt>
                <c:pt idx="5">
                  <c:v>-20779.5</c:v>
                </c:pt>
                <c:pt idx="6">
                  <c:v>-10915.369999999995</c:v>
                </c:pt>
                <c:pt idx="7">
                  <c:v>-1115.4600000000064</c:v>
                </c:pt>
                <c:pt idx="8">
                  <c:v>15210.39</c:v>
                </c:pt>
                <c:pt idx="9">
                  <c:v>-10673.419999999998</c:v>
                </c:pt>
                <c:pt idx="10">
                  <c:v>0</c:v>
                </c:pt>
              </c:numCache>
            </c:numRef>
          </c:val>
          <c:smooth val="0"/>
          <c:extLst>
            <c:ext xmlns:c16="http://schemas.microsoft.com/office/drawing/2014/chart" uri="{C3380CC4-5D6E-409C-BE32-E72D297353CC}">
              <c16:uniqueId val="{00000000-72DF-49A9-93B4-6116CA3B1D2E}"/>
            </c:ext>
          </c:extLst>
        </c:ser>
        <c:ser>
          <c:idx val="4"/>
          <c:order val="4"/>
          <c:tx>
            <c:strRef>
              <c:f>Sheet1!$F$1</c:f>
              <c:strCache>
                <c:ptCount val="1"/>
                <c:pt idx="0">
                  <c:v>% of Budget</c:v>
                </c:pt>
              </c:strCache>
            </c:strRef>
          </c:tx>
          <c:spPr>
            <a:ln w="88900">
              <a:noFill/>
            </a:ln>
          </c:spPr>
          <c:marker>
            <c:symbol val="none"/>
          </c:marker>
          <c:cat>
            <c:strRef>
              <c:f>Sheet1!$A$2:$A$12</c:f>
              <c:strCache>
                <c:ptCount val="11"/>
                <c:pt idx="0">
                  <c:v>Total Revenue</c:v>
                </c:pt>
                <c:pt idx="1">
                  <c:v>Total Expense</c:v>
                </c:pt>
                <c:pt idx="2">
                  <c:v>Tax Levy</c:v>
                </c:pt>
                <c:pt idx="3">
                  <c:v>Non-Tax Levy</c:v>
                </c:pt>
                <c:pt idx="4">
                  <c:v>Personnel Expenses</c:v>
                </c:pt>
                <c:pt idx="5">
                  <c:v>Buildings &amp; Land</c:v>
                </c:pt>
                <c:pt idx="6">
                  <c:v>Vehicles &amp; Equipment</c:v>
                </c:pt>
                <c:pt idx="7">
                  <c:v>Comm &amp; IT</c:v>
                </c:pt>
                <c:pt idx="8">
                  <c:v>Travel &amp; Training</c:v>
                </c:pt>
                <c:pt idx="9">
                  <c:v>Managerial</c:v>
                </c:pt>
                <c:pt idx="10">
                  <c:v>Grant Expenses</c:v>
                </c:pt>
              </c:strCache>
            </c:strRef>
          </c:cat>
          <c:val>
            <c:numRef>
              <c:f>Sheet1!$F$2:$F$12</c:f>
              <c:numCache>
                <c:formatCode>0%</c:formatCode>
                <c:ptCount val="11"/>
                <c:pt idx="0">
                  <c:v>8.0117563929290564E-2</c:v>
                </c:pt>
                <c:pt idx="1">
                  <c:v>0.22118976954350372</c:v>
                </c:pt>
                <c:pt idx="2">
                  <c:v>1.4509659190830918E-3</c:v>
                </c:pt>
                <c:pt idx="3">
                  <c:v>0.26026288645849605</c:v>
                </c:pt>
                <c:pt idx="4">
                  <c:v>0.22588481258821461</c:v>
                </c:pt>
                <c:pt idx="5">
                  <c:v>0.16851176470588236</c:v>
                </c:pt>
                <c:pt idx="6">
                  <c:v>0.21466546925566343</c:v>
                </c:pt>
                <c:pt idx="7">
                  <c:v>0.4399042187954611</c:v>
                </c:pt>
                <c:pt idx="8">
                  <c:v>0.57363044469783353</c:v>
                </c:pt>
                <c:pt idx="9">
                  <c:v>0.20942680631855076</c:v>
                </c:pt>
                <c:pt idx="10">
                  <c:v>0</c:v>
                </c:pt>
              </c:numCache>
            </c:numRef>
          </c:val>
          <c:smooth val="0"/>
          <c:extLst>
            <c:ext xmlns:c16="http://schemas.microsoft.com/office/drawing/2014/chart" uri="{C3380CC4-5D6E-409C-BE32-E72D297353CC}">
              <c16:uniqueId val="{00000003-2A7E-4F0A-8C5D-093951435B63}"/>
            </c:ext>
          </c:extLst>
        </c:ser>
        <c:dLbls>
          <c:showLegendKey val="0"/>
          <c:showVal val="0"/>
          <c:showCatName val="0"/>
          <c:showSerName val="0"/>
          <c:showPercent val="0"/>
          <c:showBubbleSize val="0"/>
        </c:dLbls>
        <c:marker val="1"/>
        <c:smooth val="0"/>
        <c:axId val="43504384"/>
        <c:axId val="43505920"/>
      </c:lineChart>
      <c:catAx>
        <c:axId val="43504384"/>
        <c:scaling>
          <c:orientation val="minMax"/>
        </c:scaling>
        <c:delete val="0"/>
        <c:axPos val="b"/>
        <c:numFmt formatCode="General" sourceLinked="0"/>
        <c:majorTickMark val="none"/>
        <c:minorTickMark val="none"/>
        <c:tickLblPos val="nextTo"/>
        <c:spPr>
          <a:ln>
            <a:solidFill>
              <a:schemeClr val="bg1"/>
            </a:solidFill>
          </a:ln>
        </c:spPr>
        <c:txPr>
          <a:bodyPr/>
          <a:lstStyle/>
          <a:p>
            <a:pPr>
              <a:defRPr sz="1200">
                <a:latin typeface="Calibri" panose="020F0502020204030204" pitchFamily="34" charset="0"/>
              </a:defRPr>
            </a:pPr>
            <a:endParaRPr lang="en-US"/>
          </a:p>
        </c:txPr>
        <c:crossAx val="43505920"/>
        <c:crosses val="autoZero"/>
        <c:auto val="1"/>
        <c:lblAlgn val="ctr"/>
        <c:lblOffset val="100"/>
        <c:noMultiLvlLbl val="0"/>
      </c:catAx>
      <c:valAx>
        <c:axId val="43505920"/>
        <c:scaling>
          <c:orientation val="minMax"/>
          <c:min val="0"/>
        </c:scaling>
        <c:delete val="0"/>
        <c:axPos val="l"/>
        <c:majorGridlines>
          <c:spPr>
            <a:ln>
              <a:solidFill>
                <a:schemeClr val="bg1"/>
              </a:solidFill>
            </a:ln>
          </c:spPr>
        </c:majorGridlines>
        <c:numFmt formatCode="&quot;$&quot;#,##0_);[Red]\(&quot;$&quot;#,##0\)" sourceLinked="0"/>
        <c:majorTickMark val="none"/>
        <c:minorTickMark val="none"/>
        <c:tickLblPos val="nextTo"/>
        <c:spPr>
          <a:ln>
            <a:solidFill>
              <a:schemeClr val="bg1"/>
            </a:solidFill>
          </a:ln>
        </c:spPr>
        <c:crossAx val="43504384"/>
        <c:crosses val="autoZero"/>
        <c:crossBetween val="between"/>
      </c:valAx>
      <c:dTable>
        <c:showHorzBorder val="1"/>
        <c:showVertBorder val="1"/>
        <c:showOutline val="1"/>
        <c:showKeys val="1"/>
        <c:txPr>
          <a:bodyPr/>
          <a:lstStyle/>
          <a:p>
            <a:pPr rtl="0">
              <a:defRPr sz="1200" baseline="0"/>
            </a:pPr>
            <a:endParaRPr lang="en-US"/>
          </a:p>
        </c:txPr>
      </c:dTable>
    </c:plotArea>
    <c:plotVisOnly val="1"/>
    <c:dispBlanksAs val="gap"/>
    <c:showDLblsOverMax val="0"/>
  </c:chart>
  <c:spPr>
    <a:ln>
      <a:solidFill>
        <a:schemeClr val="bg1"/>
      </a:solidFill>
    </a:ln>
  </c:spPr>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30"/>
      <c:rotY val="120"/>
      <c:rAngAx val="0"/>
      <c:perspective val="0"/>
    </c:view3D>
    <c:floor>
      <c:thickness val="0"/>
    </c:floor>
    <c:sideWall>
      <c:thickness val="0"/>
    </c:sideWall>
    <c:backWall>
      <c:thickness val="0"/>
    </c:backWall>
    <c:plotArea>
      <c:layout>
        <c:manualLayout>
          <c:layoutTarget val="inner"/>
          <c:xMode val="edge"/>
          <c:yMode val="edge"/>
          <c:x val="1.5526576076654863E-4"/>
          <c:y val="4.4737097711396612E-2"/>
          <c:w val="0.9402445677891712"/>
          <c:h val="0.90914653642063459"/>
        </c:manualLayout>
      </c:layout>
      <c:pie3DChart>
        <c:varyColors val="1"/>
        <c:ser>
          <c:idx val="0"/>
          <c:order val="0"/>
          <c:tx>
            <c:strRef>
              <c:f>Sheet1!$B$1</c:f>
              <c:strCache>
                <c:ptCount val="1"/>
                <c:pt idx="0">
                  <c:v>Expenses</c:v>
                </c:pt>
              </c:strCache>
            </c:strRef>
          </c:tx>
          <c:explosion val="26"/>
          <c:dLbls>
            <c:dLbl>
              <c:idx val="0"/>
              <c:layout>
                <c:manualLayout>
                  <c:x val="4.6126997340889847E-2"/>
                  <c:y val="-0.37869133334366217"/>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3B34-44BC-A6E0-E227943150B3}"/>
                </c:ext>
              </c:extLst>
            </c:dLbl>
            <c:dLbl>
              <c:idx val="2"/>
              <c:layout>
                <c:manualLayout>
                  <c:x val="5.2750004326607966E-2"/>
                  <c:y val="-2.1679627101902112E-2"/>
                </c:manualLayout>
              </c:layout>
              <c:spPr/>
              <c:txPr>
                <a:bodyPr rot="0" vert="horz"/>
                <a:lstStyle/>
                <a:p>
                  <a:pPr>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3B34-44BC-A6E0-E227943150B3}"/>
                </c:ext>
              </c:extLst>
            </c:dLbl>
            <c:dLbl>
              <c:idx val="3"/>
              <c:layout>
                <c:manualLayout>
                  <c:x val="1.2967766811660664E-2"/>
                  <c:y val="-7.338917240496414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B34-44BC-A6E0-E227943150B3}"/>
                </c:ext>
              </c:extLst>
            </c:dLbl>
            <c:dLbl>
              <c:idx val="4"/>
              <c:layout>
                <c:manualLayout>
                  <c:x val="4.7130991398539324E-2"/>
                  <c:y val="-3.226803440816224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294D-48BB-A55A-A547859A1D57}"/>
                </c:ext>
              </c:extLst>
            </c:dLbl>
            <c:spPr>
              <a:noFill/>
              <a:ln>
                <a:noFill/>
              </a:ln>
              <a:effectLst/>
            </c:spPr>
            <c:txPr>
              <a:bodyPr rot="0" vert="horz" anchor="ctr" anchorCtr="1"/>
              <a:lstStyle/>
              <a:p>
                <a:pPr>
                  <a:defRPr sz="1700"/>
                </a:pPr>
                <a:endParaRPr lang="en-US"/>
              </a:p>
            </c:txPr>
            <c:dLblPos val="bestFit"/>
            <c:showLegendKey val="0"/>
            <c:showVal val="0"/>
            <c:showCatName val="1"/>
            <c:showSerName val="0"/>
            <c:showPercent val="1"/>
            <c:showBubbleSize val="0"/>
            <c:showLeaderLines val="1"/>
            <c:extLst>
              <c:ext xmlns:c15="http://schemas.microsoft.com/office/drawing/2012/chart" uri="{CE6537A1-D6FC-4f65-9D91-7224C49458BB}"/>
            </c:extLst>
          </c:dLbls>
          <c:cat>
            <c:strRef>
              <c:f>Sheet1!$A$2:$A$6</c:f>
              <c:strCache>
                <c:ptCount val="5"/>
                <c:pt idx="0">
                  <c:v>Personnel</c:v>
                </c:pt>
                <c:pt idx="2">
                  <c:v>Operations</c:v>
                </c:pt>
                <c:pt idx="3">
                  <c:v>Communications</c:v>
                </c:pt>
                <c:pt idx="4">
                  <c:v>Managerial</c:v>
                </c:pt>
              </c:strCache>
            </c:strRef>
          </c:cat>
          <c:val>
            <c:numRef>
              <c:f>Sheet1!$B$2:$B$6</c:f>
              <c:numCache>
                <c:formatCode>"$"#,##0.00_);[Red]\("$"#,##0.00\)</c:formatCode>
                <c:ptCount val="5"/>
                <c:pt idx="0">
                  <c:v>960715.44</c:v>
                </c:pt>
                <c:pt idx="2">
                  <c:v>159609.52000000002</c:v>
                </c:pt>
                <c:pt idx="3">
                  <c:v>75597.539999999994</c:v>
                </c:pt>
                <c:pt idx="4">
                  <c:v>55086.58</c:v>
                </c:pt>
              </c:numCache>
            </c:numRef>
          </c:val>
          <c:extLst>
            <c:ext xmlns:c16="http://schemas.microsoft.com/office/drawing/2014/chart" uri="{C3380CC4-5D6E-409C-BE32-E72D297353CC}">
              <c16:uniqueId val="{00000004-3B34-44BC-A6E0-E227943150B3}"/>
            </c:ext>
          </c:extLst>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4884990157480319"/>
          <c:y val="8.772684365920097E-2"/>
          <c:w val="0.75115008523069104"/>
          <c:h val="0.78897529009616763"/>
        </c:manualLayout>
      </c:layout>
      <c:barChart>
        <c:barDir val="col"/>
        <c:grouping val="stacked"/>
        <c:varyColors val="0"/>
        <c:ser>
          <c:idx val="0"/>
          <c:order val="0"/>
          <c:tx>
            <c:strRef>
              <c:f>Sheet1!$B$1</c:f>
              <c:strCache>
                <c:ptCount val="1"/>
                <c:pt idx="0">
                  <c:v>Other Assets</c:v>
                </c:pt>
              </c:strCache>
            </c:strRef>
          </c:tx>
          <c:spPr>
            <a:solidFill>
              <a:srgbClr val="0070C0"/>
            </a:solidFill>
          </c:spPr>
          <c:invertIfNegative val="0"/>
          <c:dLbls>
            <c:spPr>
              <a:noFill/>
              <a:ln>
                <a:noFill/>
              </a:ln>
              <a:effectLst/>
            </c:spPr>
            <c:txPr>
              <a:bodyPr/>
              <a:lstStyle/>
              <a:p>
                <a:pPr>
                  <a:defRPr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FYE 26/27</c:v>
                </c:pt>
                <c:pt idx="1">
                  <c:v>FYE 25/26</c:v>
                </c:pt>
              </c:strCache>
            </c:strRef>
          </c:cat>
          <c:val>
            <c:numRef>
              <c:f>Sheet1!$B$2:$B$3</c:f>
              <c:numCache>
                <c:formatCode>_("$"* #,##0_);_("$"* \(#,##0\);_("$"* "-"??_);_(@_)</c:formatCode>
                <c:ptCount val="2"/>
                <c:pt idx="0">
                  <c:v>14194744.159999998</c:v>
                </c:pt>
                <c:pt idx="1">
                  <c:v>8578793.5100000016</c:v>
                </c:pt>
              </c:numCache>
            </c:numRef>
          </c:val>
          <c:extLst>
            <c:ext xmlns:c16="http://schemas.microsoft.com/office/drawing/2014/chart" uri="{C3380CC4-5D6E-409C-BE32-E72D297353CC}">
              <c16:uniqueId val="{00000000-0601-4D57-A870-C6D3FC27C1C0}"/>
            </c:ext>
          </c:extLst>
        </c:ser>
        <c:ser>
          <c:idx val="1"/>
          <c:order val="1"/>
          <c:tx>
            <c:strRef>
              <c:f>Sheet1!$C$1</c:f>
              <c:strCache>
                <c:ptCount val="1"/>
                <c:pt idx="0">
                  <c:v>Cash</c:v>
                </c:pt>
              </c:strCache>
            </c:strRef>
          </c:tx>
          <c:spPr>
            <a:solidFill>
              <a:srgbClr val="CC3300"/>
            </a:solidFill>
          </c:spPr>
          <c:invertIfNegative val="0"/>
          <c:dPt>
            <c:idx val="1"/>
            <c:invertIfNegative val="0"/>
            <c:bubble3D val="0"/>
            <c:extLst>
              <c:ext xmlns:c16="http://schemas.microsoft.com/office/drawing/2014/chart" uri="{C3380CC4-5D6E-409C-BE32-E72D297353CC}">
                <c16:uniqueId val="{00000000-DA66-41F1-89D3-8405EC5152ED}"/>
              </c:ext>
            </c:extLst>
          </c:dPt>
          <c:dLbls>
            <c:dLbl>
              <c:idx val="0"/>
              <c:layout>
                <c:manualLayout>
                  <c:x val="-2.0833333333333333E-3"/>
                  <c:y val="1.16710411198599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02-427E-97B2-690D094B67FA}"/>
                </c:ext>
              </c:extLst>
            </c:dLbl>
            <c:spPr>
              <a:noFill/>
              <a:ln>
                <a:noFill/>
              </a:ln>
              <a:effectLst/>
            </c:spPr>
            <c:txPr>
              <a:bodyPr/>
              <a:lstStyle/>
              <a:p>
                <a:pPr>
                  <a:defRPr sz="1600"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FYE 26/27</c:v>
                </c:pt>
                <c:pt idx="1">
                  <c:v>FYE 25/26</c:v>
                </c:pt>
              </c:strCache>
            </c:strRef>
          </c:cat>
          <c:val>
            <c:numRef>
              <c:f>Sheet1!$C$2:$C$3</c:f>
              <c:numCache>
                <c:formatCode>_("$"* #,##0_);_("$"* \(#,##0\);_("$"* "-"??_);_(@_)</c:formatCode>
                <c:ptCount val="2"/>
                <c:pt idx="0">
                  <c:v>8194073.7400000002</c:v>
                </c:pt>
                <c:pt idx="1">
                  <c:v>10351772.539999999</c:v>
                </c:pt>
              </c:numCache>
            </c:numRef>
          </c:val>
          <c:extLst>
            <c:ext xmlns:c16="http://schemas.microsoft.com/office/drawing/2014/chart" uri="{C3380CC4-5D6E-409C-BE32-E72D297353CC}">
              <c16:uniqueId val="{00000001-0601-4D57-A870-C6D3FC27C1C0}"/>
            </c:ext>
          </c:extLst>
        </c:ser>
        <c:ser>
          <c:idx val="2"/>
          <c:order val="2"/>
          <c:tx>
            <c:strRef>
              <c:f>Sheet1!$D$1</c:f>
              <c:strCache>
                <c:ptCount val="1"/>
                <c:pt idx="0">
                  <c:v>Total Liabilities</c:v>
                </c:pt>
              </c:strCache>
            </c:strRef>
          </c:tx>
          <c:spPr>
            <a:solidFill>
              <a:srgbClr val="99FF66"/>
            </a:solidFill>
          </c:spPr>
          <c:invertIfNegative val="0"/>
          <c:dLbls>
            <c:spPr>
              <a:noFill/>
              <a:ln>
                <a:noFill/>
              </a:ln>
              <a:effectLst/>
            </c:spPr>
            <c:txPr>
              <a:bodyPr wrap="square" lIns="38100" tIns="19050" rIns="38100" bIns="19050" anchor="ctr">
                <a:spAutoFit/>
              </a:bodyPr>
              <a:lstStyle/>
              <a:p>
                <a:pPr>
                  <a:defRPr sz="1600" b="1"/>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FYE 26/27</c:v>
                </c:pt>
                <c:pt idx="1">
                  <c:v>FYE 25/26</c:v>
                </c:pt>
              </c:strCache>
            </c:strRef>
          </c:cat>
          <c:val>
            <c:numRef>
              <c:f>Sheet1!$D$2:$D$3</c:f>
              <c:numCache>
                <c:formatCode>_("$"* #,##0_);_("$"* \(#,##0\);_("$"* "-"??_);_(@_)</c:formatCode>
                <c:ptCount val="2"/>
                <c:pt idx="0">
                  <c:v>-10469082.41</c:v>
                </c:pt>
                <c:pt idx="1">
                  <c:v>-10780519.130000001</c:v>
                </c:pt>
              </c:numCache>
            </c:numRef>
          </c:val>
          <c:extLst>
            <c:ext xmlns:c16="http://schemas.microsoft.com/office/drawing/2014/chart" uri="{C3380CC4-5D6E-409C-BE32-E72D297353CC}">
              <c16:uniqueId val="{00000002-0601-4D57-A870-C6D3FC27C1C0}"/>
            </c:ext>
          </c:extLst>
        </c:ser>
        <c:dLbls>
          <c:dLblPos val="ctr"/>
          <c:showLegendKey val="0"/>
          <c:showVal val="1"/>
          <c:showCatName val="0"/>
          <c:showSerName val="0"/>
          <c:showPercent val="0"/>
          <c:showBubbleSize val="0"/>
        </c:dLbls>
        <c:gapWidth val="75"/>
        <c:overlap val="100"/>
        <c:axId val="66755200"/>
        <c:axId val="66765184"/>
      </c:barChart>
      <c:catAx>
        <c:axId val="66755200"/>
        <c:scaling>
          <c:orientation val="minMax"/>
        </c:scaling>
        <c:delete val="0"/>
        <c:axPos val="b"/>
        <c:numFmt formatCode="General" sourceLinked="1"/>
        <c:majorTickMark val="none"/>
        <c:minorTickMark val="none"/>
        <c:tickLblPos val="low"/>
        <c:txPr>
          <a:bodyPr rot="0" anchor="t" anchorCtr="0"/>
          <a:lstStyle/>
          <a:p>
            <a:pPr>
              <a:defRPr sz="1600" b="1"/>
            </a:pPr>
            <a:endParaRPr lang="en-US"/>
          </a:p>
        </c:txPr>
        <c:crossAx val="66765184"/>
        <c:crosses val="autoZero"/>
        <c:auto val="1"/>
        <c:lblAlgn val="ctr"/>
        <c:lblOffset val="0"/>
        <c:tickLblSkip val="1"/>
        <c:noMultiLvlLbl val="0"/>
      </c:catAx>
      <c:valAx>
        <c:axId val="66765184"/>
        <c:scaling>
          <c:orientation val="minMax"/>
          <c:min val="-7500000"/>
        </c:scaling>
        <c:delete val="0"/>
        <c:axPos val="l"/>
        <c:numFmt formatCode="_(&quot;$&quot;* #,##0_);_(&quot;$&quot;* \(#,##0\);_(&quot;$&quot;* &quot;-&quot;??_);_(@_)" sourceLinked="1"/>
        <c:majorTickMark val="none"/>
        <c:minorTickMark val="none"/>
        <c:tickLblPos val="nextTo"/>
        <c:txPr>
          <a:bodyPr/>
          <a:lstStyle/>
          <a:p>
            <a:pPr>
              <a:defRPr b="1"/>
            </a:pPr>
            <a:endParaRPr lang="en-US"/>
          </a:p>
        </c:txPr>
        <c:crossAx val="66755200"/>
        <c:crosses val="autoZero"/>
        <c:crossBetween val="between"/>
      </c:valAx>
    </c:plotArea>
    <c:legend>
      <c:legendPos val="b"/>
      <c:layout>
        <c:manualLayout>
          <c:xMode val="edge"/>
          <c:yMode val="edge"/>
          <c:x val="0.32770635411583515"/>
          <c:y val="2.1222091200587486E-2"/>
          <c:w val="0.5995475728754156"/>
          <c:h val="7.3782770017347621E-2"/>
        </c:manualLayout>
      </c:layout>
      <c:overlay val="0"/>
    </c:legend>
    <c:plotVisOnly val="1"/>
    <c:dispBlanksAs val="gap"/>
    <c:showDLblsOverMax val="0"/>
  </c:chart>
  <c:txPr>
    <a:bodyPr/>
    <a:lstStyle/>
    <a:p>
      <a:pPr>
        <a:defRPr sz="1800"/>
      </a:pPr>
      <a:endParaRPr lang="en-US"/>
    </a:p>
  </c:txPr>
  <c:externalData r:id="rId1">
    <c:autoUpdate val="0"/>
  </c:externalData>
</c:chartSpace>
</file>

<file path=ppt/drawings/_rels/drawing1.xml.rels><?xml version="1.0" encoding="UTF-8" standalone="yes"?>
<Relationships xmlns="http://schemas.openxmlformats.org/package/2006/relationships"><Relationship Id="rId1" Type="http://schemas.openxmlformats.org/officeDocument/2006/relationships/image" Target="../media/image5.png"/></Relationships>
</file>

<file path=ppt/drawings/drawing1.xml><?xml version="1.0" encoding="utf-8"?>
<c:userShapes xmlns:c="http://schemas.openxmlformats.org/drawingml/2006/chart">
  <cdr:relSizeAnchor xmlns:cdr="http://schemas.openxmlformats.org/drawingml/2006/chartDrawing">
    <cdr:from>
      <cdr:x>8.27018E-8</cdr:x>
      <cdr:y>0.78673</cdr:y>
    </cdr:from>
    <cdr:to>
      <cdr:x>0.16969</cdr:x>
      <cdr:y>1</cdr:y>
    </cdr:to>
    <cdr:pic>
      <cdr:nvPicPr>
        <cdr:cNvPr id="2" name="chart">
          <a:extLst xmlns:a="http://schemas.openxmlformats.org/drawingml/2006/main">
            <a:ext uri="{FF2B5EF4-FFF2-40B4-BE49-F238E27FC236}">
              <a16:creationId xmlns:a16="http://schemas.microsoft.com/office/drawing/2014/main" id="{5F4EAB14-5B3B-4101-987A-50C070509CD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 y="4417774"/>
          <a:ext cx="2051824" cy="1197575"/>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69920" cy="481728"/>
          </a:xfrm>
          <a:prstGeom prst="rect">
            <a:avLst/>
          </a:prstGeom>
        </p:spPr>
        <p:txBody>
          <a:bodyPr vert="horz" lIns="95727" tIns="47863" rIns="95727" bIns="47863" rtlCol="0"/>
          <a:lstStyle>
            <a:lvl1pPr algn="l">
              <a:defRPr sz="1100"/>
            </a:lvl1pPr>
          </a:lstStyle>
          <a:p>
            <a:endParaRPr lang="en-US" dirty="0"/>
          </a:p>
        </p:txBody>
      </p:sp>
      <p:sp>
        <p:nvSpPr>
          <p:cNvPr id="3" name="Date Placeholder 2"/>
          <p:cNvSpPr>
            <a:spLocks noGrp="1"/>
          </p:cNvSpPr>
          <p:nvPr>
            <p:ph type="dt" sz="quarter" idx="1"/>
          </p:nvPr>
        </p:nvSpPr>
        <p:spPr>
          <a:xfrm>
            <a:off x="4143589" y="2"/>
            <a:ext cx="3169920" cy="481728"/>
          </a:xfrm>
          <a:prstGeom prst="rect">
            <a:avLst/>
          </a:prstGeom>
        </p:spPr>
        <p:txBody>
          <a:bodyPr vert="horz" lIns="95727" tIns="47863" rIns="95727" bIns="47863" rtlCol="0"/>
          <a:lstStyle>
            <a:lvl1pPr algn="r">
              <a:defRPr sz="1100"/>
            </a:lvl1pPr>
          </a:lstStyle>
          <a:p>
            <a:fld id="{2BCAFC7A-71DD-4C2C-B63D-60FDC7DD5449}" type="datetimeFigureOut">
              <a:rPr lang="en-US" smtClean="0"/>
              <a:t>10/23/2026</a:t>
            </a:fld>
            <a:endParaRPr lang="en-US" dirty="0"/>
          </a:p>
        </p:txBody>
      </p:sp>
      <p:sp>
        <p:nvSpPr>
          <p:cNvPr id="4" name="Footer Placeholder 3"/>
          <p:cNvSpPr>
            <a:spLocks noGrp="1"/>
          </p:cNvSpPr>
          <p:nvPr>
            <p:ph type="ftr" sz="quarter" idx="2"/>
          </p:nvPr>
        </p:nvSpPr>
        <p:spPr>
          <a:xfrm>
            <a:off x="0" y="9119476"/>
            <a:ext cx="3169920" cy="481727"/>
          </a:xfrm>
          <a:prstGeom prst="rect">
            <a:avLst/>
          </a:prstGeom>
        </p:spPr>
        <p:txBody>
          <a:bodyPr vert="horz" lIns="95727" tIns="47863" rIns="95727" bIns="47863" rtlCol="0" anchor="b"/>
          <a:lstStyle>
            <a:lvl1pPr algn="l">
              <a:defRPr sz="1100"/>
            </a:lvl1pPr>
          </a:lstStyle>
          <a:p>
            <a:endParaRPr lang="en-US" dirty="0"/>
          </a:p>
        </p:txBody>
      </p:sp>
      <p:sp>
        <p:nvSpPr>
          <p:cNvPr id="5" name="Slide Number Placeholder 4"/>
          <p:cNvSpPr>
            <a:spLocks noGrp="1"/>
          </p:cNvSpPr>
          <p:nvPr>
            <p:ph type="sldNum" sz="quarter" idx="3"/>
          </p:nvPr>
        </p:nvSpPr>
        <p:spPr>
          <a:xfrm>
            <a:off x="4143589" y="9119476"/>
            <a:ext cx="3169920" cy="481727"/>
          </a:xfrm>
          <a:prstGeom prst="rect">
            <a:avLst/>
          </a:prstGeom>
        </p:spPr>
        <p:txBody>
          <a:bodyPr vert="horz" lIns="95727" tIns="47863" rIns="95727" bIns="47863" rtlCol="0" anchor="b"/>
          <a:lstStyle>
            <a:lvl1pPr algn="r">
              <a:defRPr sz="1100"/>
            </a:lvl1pPr>
          </a:lstStyle>
          <a:p>
            <a:fld id="{DA6FC261-E491-4C42-A663-B95247CC46D9}" type="slidenum">
              <a:rPr lang="en-US" smtClean="0"/>
              <a:t>‹#›</a:t>
            </a:fld>
            <a:endParaRPr lang="en-US" dirty="0"/>
          </a:p>
        </p:txBody>
      </p:sp>
    </p:spTree>
    <p:extLst>
      <p:ext uri="{BB962C8B-B14F-4D97-AF65-F5344CB8AC3E}">
        <p14:creationId xmlns:p14="http://schemas.microsoft.com/office/powerpoint/2010/main" val="1622031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69920" cy="481728"/>
          </a:xfrm>
          <a:prstGeom prst="rect">
            <a:avLst/>
          </a:prstGeom>
        </p:spPr>
        <p:txBody>
          <a:bodyPr vert="horz" lIns="95727" tIns="47863" rIns="95727" bIns="47863" rtlCol="0"/>
          <a:lstStyle>
            <a:lvl1pPr algn="l">
              <a:defRPr sz="1100"/>
            </a:lvl1pPr>
          </a:lstStyle>
          <a:p>
            <a:endParaRPr lang="en-US" dirty="0"/>
          </a:p>
        </p:txBody>
      </p:sp>
      <p:sp>
        <p:nvSpPr>
          <p:cNvPr id="3" name="Date Placeholder 2"/>
          <p:cNvSpPr>
            <a:spLocks noGrp="1"/>
          </p:cNvSpPr>
          <p:nvPr>
            <p:ph type="dt" idx="1"/>
          </p:nvPr>
        </p:nvSpPr>
        <p:spPr>
          <a:xfrm>
            <a:off x="4143589" y="2"/>
            <a:ext cx="3169920" cy="481728"/>
          </a:xfrm>
          <a:prstGeom prst="rect">
            <a:avLst/>
          </a:prstGeom>
        </p:spPr>
        <p:txBody>
          <a:bodyPr vert="horz" lIns="95727" tIns="47863" rIns="95727" bIns="47863" rtlCol="0"/>
          <a:lstStyle>
            <a:lvl1pPr algn="r">
              <a:defRPr sz="1100"/>
            </a:lvl1pPr>
          </a:lstStyle>
          <a:p>
            <a:fld id="{D85ECAFD-F005-4163-B10D-85806DC43F93}" type="datetimeFigureOut">
              <a:rPr lang="en-US" smtClean="0"/>
              <a:t>10/23/2026</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5727" tIns="47863" rIns="95727" bIns="47863" rtlCol="0" anchor="ctr"/>
          <a:lstStyle/>
          <a:p>
            <a:endParaRPr lang="en-US" dirty="0"/>
          </a:p>
        </p:txBody>
      </p:sp>
      <p:sp>
        <p:nvSpPr>
          <p:cNvPr id="5" name="Notes Placeholder 4"/>
          <p:cNvSpPr>
            <a:spLocks noGrp="1"/>
          </p:cNvSpPr>
          <p:nvPr>
            <p:ph type="body" sz="quarter" idx="3"/>
          </p:nvPr>
        </p:nvSpPr>
        <p:spPr>
          <a:xfrm>
            <a:off x="731520" y="4620579"/>
            <a:ext cx="5852160" cy="3780472"/>
          </a:xfrm>
          <a:prstGeom prst="rect">
            <a:avLst/>
          </a:prstGeom>
        </p:spPr>
        <p:txBody>
          <a:bodyPr vert="horz" lIns="95727" tIns="47863" rIns="95727" bIns="4786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6"/>
            <a:ext cx="3169920" cy="481727"/>
          </a:xfrm>
          <a:prstGeom prst="rect">
            <a:avLst/>
          </a:prstGeom>
        </p:spPr>
        <p:txBody>
          <a:bodyPr vert="horz" lIns="95727" tIns="47863" rIns="95727" bIns="47863" rtlCol="0" anchor="b"/>
          <a:lstStyle>
            <a:lvl1pPr algn="l">
              <a:defRPr sz="1100"/>
            </a:lvl1pPr>
          </a:lstStyle>
          <a:p>
            <a:endParaRPr lang="en-US" dirty="0"/>
          </a:p>
        </p:txBody>
      </p:sp>
      <p:sp>
        <p:nvSpPr>
          <p:cNvPr id="7" name="Slide Number Placeholder 6"/>
          <p:cNvSpPr>
            <a:spLocks noGrp="1"/>
          </p:cNvSpPr>
          <p:nvPr>
            <p:ph type="sldNum" sz="quarter" idx="5"/>
          </p:nvPr>
        </p:nvSpPr>
        <p:spPr>
          <a:xfrm>
            <a:off x="4143589" y="9119476"/>
            <a:ext cx="3169920" cy="481727"/>
          </a:xfrm>
          <a:prstGeom prst="rect">
            <a:avLst/>
          </a:prstGeom>
        </p:spPr>
        <p:txBody>
          <a:bodyPr vert="horz" lIns="95727" tIns="47863" rIns="95727" bIns="47863" rtlCol="0" anchor="b"/>
          <a:lstStyle>
            <a:lvl1pPr algn="r">
              <a:defRPr sz="1100"/>
            </a:lvl1pPr>
          </a:lstStyle>
          <a:p>
            <a:fld id="{333E963C-1534-4F8D-B2A7-66D81AA25953}" type="slidenum">
              <a:rPr lang="en-US" smtClean="0"/>
              <a:t>‹#›</a:t>
            </a:fld>
            <a:endParaRPr lang="en-US" dirty="0"/>
          </a:p>
        </p:txBody>
      </p:sp>
    </p:spTree>
    <p:extLst>
      <p:ext uri="{BB962C8B-B14F-4D97-AF65-F5344CB8AC3E}">
        <p14:creationId xmlns:p14="http://schemas.microsoft.com/office/powerpoint/2010/main" val="281185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7B995-136A-4A15-87A5-26420C3C1021}" type="slidenum">
              <a:rPr lang="en-US" smtClean="0"/>
              <a:pPr/>
              <a:t>1</a:t>
            </a:fld>
            <a:endParaRPr lang="en-US" dirty="0"/>
          </a:p>
        </p:txBody>
      </p:sp>
    </p:spTree>
    <p:extLst>
      <p:ext uri="{BB962C8B-B14F-4D97-AF65-F5344CB8AC3E}">
        <p14:creationId xmlns:p14="http://schemas.microsoft.com/office/powerpoint/2010/main" val="98792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Revenues are $436K which is over budget by $232K</a:t>
            </a:r>
          </a:p>
          <a:p>
            <a:endParaRPr lang="en-US" dirty="0"/>
          </a:p>
          <a:p>
            <a:r>
              <a:rPr lang="en-US" dirty="0"/>
              <a:t>Tax Levy is $121K and Non Tax Levy is $111K over budget.  The non tax levy is related to the timing of the USDA grant reimbursement of $76K, EMS of $16K and interest earnings of $5K of additional revenue over budget. </a:t>
            </a:r>
          </a:p>
          <a:p>
            <a:endParaRPr lang="en-US" dirty="0"/>
          </a:p>
          <a:p>
            <a:r>
              <a:rPr lang="en-US" dirty="0"/>
              <a:t>Total Expenses are $314K for the month which is under budget by $49K.  All categories of costs are below budget for the month of </a:t>
            </a:r>
            <a:r>
              <a:rPr lang="en-US" dirty="0" err="1"/>
              <a:t>Feburary</a:t>
            </a:r>
            <a:r>
              <a:rPr lang="en-US" dirty="0"/>
              <a:t>.  </a:t>
            </a:r>
          </a:p>
          <a:p>
            <a:endParaRPr lang="en-US" dirty="0"/>
          </a:p>
        </p:txBody>
      </p:sp>
      <p:sp>
        <p:nvSpPr>
          <p:cNvPr id="4" name="Slide Number Placeholder 3"/>
          <p:cNvSpPr>
            <a:spLocks noGrp="1"/>
          </p:cNvSpPr>
          <p:nvPr>
            <p:ph type="sldNum" sz="quarter" idx="10"/>
          </p:nvPr>
        </p:nvSpPr>
        <p:spPr/>
        <p:txBody>
          <a:bodyPr/>
          <a:lstStyle/>
          <a:p>
            <a:fld id="{333E963C-1534-4F8D-B2A7-66D81AA25953}" type="slidenum">
              <a:rPr lang="en-US" smtClean="0"/>
              <a:t>2</a:t>
            </a:fld>
            <a:endParaRPr lang="en-US" dirty="0"/>
          </a:p>
        </p:txBody>
      </p:sp>
    </p:spTree>
    <p:extLst>
      <p:ext uri="{BB962C8B-B14F-4D97-AF65-F5344CB8AC3E}">
        <p14:creationId xmlns:p14="http://schemas.microsoft.com/office/powerpoint/2010/main" val="540276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YTD Revenues are $5.3M which is over budget by $536K</a:t>
            </a:r>
          </a:p>
          <a:p>
            <a:r>
              <a:rPr lang="en-US" dirty="0"/>
              <a:t>Tax levy is about $93K of that variance and Non Tax Levy is making up the other $443K.  The main drivers of that non tax levy revenue over drive is related to wildland revenue of $124K, the timing of the USDA reimbursement of $76K and Interest Income of $70K.  In addition, we have approximately $72K of </a:t>
            </a:r>
            <a:r>
              <a:rPr lang="en-US" dirty="0" err="1"/>
              <a:t>misc</a:t>
            </a:r>
            <a:r>
              <a:rPr lang="en-US" dirty="0"/>
              <a:t> revenue that is related to credits for our EMI health as well as Workers Compensation.  As well as the VFIS insurance claim revenue to reimburse for vehicle repair work done.  </a:t>
            </a:r>
          </a:p>
          <a:p>
            <a:endParaRPr lang="en-US" dirty="0"/>
          </a:p>
          <a:p>
            <a:r>
              <a:rPr lang="en-US" dirty="0"/>
              <a:t>Total expenses YTD are $3.2M which is $198K under budget.  All categories of costs are under budget with the exception of vehicle equipment and training.  Vehicle equipment is due to the increase costs for the repair work that was done which is offset by that VFIS insurance claim revenue we saw earlier.  The training costs are over budget due to the timing of the CEP training as well as tuition reimbursement.  </a:t>
            </a:r>
          </a:p>
        </p:txBody>
      </p:sp>
      <p:sp>
        <p:nvSpPr>
          <p:cNvPr id="4" name="Slide Number Placeholder 3"/>
          <p:cNvSpPr>
            <a:spLocks noGrp="1"/>
          </p:cNvSpPr>
          <p:nvPr>
            <p:ph type="sldNum" sz="quarter" idx="10"/>
          </p:nvPr>
        </p:nvSpPr>
        <p:spPr/>
        <p:txBody>
          <a:bodyPr/>
          <a:lstStyle/>
          <a:p>
            <a:fld id="{333E963C-1534-4F8D-B2A7-66D81AA25953}" type="slidenum">
              <a:rPr lang="en-US" smtClean="0"/>
              <a:t>3</a:t>
            </a:fld>
            <a:endParaRPr lang="en-US" dirty="0"/>
          </a:p>
        </p:txBody>
      </p:sp>
    </p:spTree>
    <p:extLst>
      <p:ext uri="{BB962C8B-B14F-4D97-AF65-F5344CB8AC3E}">
        <p14:creationId xmlns:p14="http://schemas.microsoft.com/office/powerpoint/2010/main" val="1515262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far as percentage of expenses year to </a:t>
            </a:r>
            <a:r>
              <a:rPr lang="en-US" dirty="0" err="1"/>
              <a:t>dat</a:t>
            </a:r>
            <a:r>
              <a:rPr lang="en-US" dirty="0"/>
              <a:t> we are seeing 77% of our costs are related to personnel, with operations at 15% managerial at 5% and communications is at 3%</a:t>
            </a:r>
          </a:p>
        </p:txBody>
      </p:sp>
      <p:sp>
        <p:nvSpPr>
          <p:cNvPr id="4" name="Slide Number Placeholder 3"/>
          <p:cNvSpPr>
            <a:spLocks noGrp="1"/>
          </p:cNvSpPr>
          <p:nvPr>
            <p:ph type="sldNum" sz="quarter" idx="10"/>
          </p:nvPr>
        </p:nvSpPr>
        <p:spPr/>
        <p:txBody>
          <a:bodyPr/>
          <a:lstStyle/>
          <a:p>
            <a:fld id="{333E963C-1534-4F8D-B2A7-66D81AA25953}" type="slidenum">
              <a:rPr lang="en-US" smtClean="0"/>
              <a:t>4</a:t>
            </a:fld>
            <a:endParaRPr lang="en-US" dirty="0"/>
          </a:p>
        </p:txBody>
      </p:sp>
    </p:spTree>
    <p:extLst>
      <p:ext uri="{BB962C8B-B14F-4D97-AF65-F5344CB8AC3E}">
        <p14:creationId xmlns:p14="http://schemas.microsoft.com/office/powerpoint/2010/main" val="2546322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Cash position, we ended the month with $11,866,842 of cash in the bank which is an increase from this time last year of $300K.  Which is good news but was is even better news is that it also is accompanied with and increase of other assets of 2.2M which is related to increase fixed assets, and lower liabilities due to the pay down of debt.  All of which helps increase our overall cash position.  </a:t>
            </a:r>
          </a:p>
        </p:txBody>
      </p:sp>
      <p:sp>
        <p:nvSpPr>
          <p:cNvPr id="4" name="Slide Number Placeholder 3"/>
          <p:cNvSpPr>
            <a:spLocks noGrp="1"/>
          </p:cNvSpPr>
          <p:nvPr>
            <p:ph type="sldNum" sz="quarter" idx="10"/>
          </p:nvPr>
        </p:nvSpPr>
        <p:spPr/>
        <p:txBody>
          <a:bodyPr/>
          <a:lstStyle/>
          <a:p>
            <a:fld id="{333E963C-1534-4F8D-B2A7-66D81AA25953}" type="slidenum">
              <a:rPr lang="en-US" smtClean="0"/>
              <a:t>5</a:t>
            </a:fld>
            <a:endParaRPr lang="en-US" dirty="0"/>
          </a:p>
        </p:txBody>
      </p:sp>
    </p:spTree>
    <p:extLst>
      <p:ext uri="{BB962C8B-B14F-4D97-AF65-F5344CB8AC3E}">
        <p14:creationId xmlns:p14="http://schemas.microsoft.com/office/powerpoint/2010/main" val="3789418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2438400" y="3159761"/>
            <a:ext cx="609600" cy="1034129"/>
          </a:xfrm>
          <a:prstGeom prst="rect">
            <a:avLst/>
          </a:prstGeom>
          <a:noFill/>
        </p:spPr>
        <p:txBody>
          <a:bodyPr wrap="square" lIns="0" tIns="9144" rIns="0" bIns="9144" rtlCol="0" anchor="ctr" anchorCtr="0">
            <a:spAutoFit/>
          </a:bodyPr>
          <a:lstStyle/>
          <a:p>
            <a:r>
              <a:rPr lang="en-US" sz="6600" dirty="0">
                <a:effectLst>
                  <a:outerShdw blurRad="38100" dist="38100" dir="2700000" algn="tl">
                    <a:srgbClr val="000000">
                      <a:alpha val="43137"/>
                    </a:srgbClr>
                  </a:outerShdw>
                </a:effectLst>
                <a:latin typeface="+mn-lt"/>
              </a:rPr>
              <a:t>{</a:t>
            </a:r>
          </a:p>
        </p:txBody>
      </p:sp>
      <p:sp>
        <p:nvSpPr>
          <p:cNvPr id="2" name="Title 1"/>
          <p:cNvSpPr>
            <a:spLocks noGrp="1"/>
          </p:cNvSpPr>
          <p:nvPr>
            <p:ph type="ctrTitle"/>
          </p:nvPr>
        </p:nvSpPr>
        <p:spPr>
          <a:xfrm>
            <a:off x="1036320" y="1219200"/>
            <a:ext cx="10058400" cy="2152650"/>
          </a:xfrm>
        </p:spPr>
        <p:txBody>
          <a:bodyPr>
            <a:noAutofit/>
          </a:bodyPr>
          <a:lstStyle>
            <a:lvl1pPr>
              <a:defRPr sz="6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2844800" y="3375491"/>
            <a:ext cx="82296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14"/>
          <p:cNvSpPr>
            <a:spLocks noGrp="1"/>
          </p:cNvSpPr>
          <p:nvPr>
            <p:ph type="dt" sz="half" idx="10"/>
          </p:nvPr>
        </p:nvSpPr>
        <p:spPr/>
        <p:txBody>
          <a:bodyPr/>
          <a:lstStyle/>
          <a:p>
            <a:fld id="{4AAD347D-5ACD-4C99-B74B-A9C85AD731AF}" type="datetimeFigureOut">
              <a:rPr lang="en-US" smtClean="0"/>
              <a:t>10/23/2026</a:t>
            </a:fld>
            <a:endParaRPr lang="en-US" dirty="0"/>
          </a:p>
        </p:txBody>
      </p:sp>
      <p:sp>
        <p:nvSpPr>
          <p:cNvPr id="16" name="Slide Number Placeholder 15"/>
          <p:cNvSpPr>
            <a:spLocks noGrp="1"/>
          </p:cNvSpPr>
          <p:nvPr>
            <p:ph type="sldNum" sz="quarter" idx="11"/>
          </p:nvPr>
        </p:nvSpPr>
        <p:spPr/>
        <p:txBody>
          <a:bodyPr/>
          <a:lstStyle/>
          <a:p>
            <a:fld id="{D57F1E4F-1CFF-5643-939E-02111984F565}" type="slidenum">
              <a:rPr lang="en-US" smtClean="0"/>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p:txBody>
          <a:bodyPr/>
          <a:lstStyle/>
          <a:p>
            <a:r>
              <a:rPr lang="en-US"/>
              <a:t>Click to edit Master title style</a:t>
            </a:r>
          </a:p>
        </p:txBody>
      </p:sp>
      <p:sp>
        <p:nvSpPr>
          <p:cNvPr id="14" name="Date Placeholder 13"/>
          <p:cNvSpPr>
            <a:spLocks noGrp="1"/>
          </p:cNvSpPr>
          <p:nvPr>
            <p:ph type="dt" sz="half" idx="10"/>
          </p:nvPr>
        </p:nvSpPr>
        <p:spPr/>
        <p:txBody>
          <a:bodyPr/>
          <a:lstStyle/>
          <a:p>
            <a:fld id="{4509A250-FF31-4206-8172-F9D3106AACB1}" type="datetimeFigureOut">
              <a:rPr lang="en-US" smtClean="0"/>
              <a:t>10/23/2026</a:t>
            </a:fld>
            <a:endParaRPr lang="en-US" dirty="0"/>
          </a:p>
        </p:txBody>
      </p:sp>
      <p:sp>
        <p:nvSpPr>
          <p:cNvPr id="15" name="Slide Number Placeholder 14"/>
          <p:cNvSpPr>
            <a:spLocks noGrp="1"/>
          </p:cNvSpPr>
          <p:nvPr>
            <p:ph type="sldNum" sz="quarter" idx="11"/>
          </p:nvPr>
        </p:nvSpPr>
        <p:spPr/>
        <p:txBody>
          <a:bodyPr/>
          <a:lstStyle/>
          <a:p>
            <a:fld id="{D57F1E4F-1CFF-5643-939E-02111984F565}" type="slidenum">
              <a:rPr lang="en-US" smtClean="0"/>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5689600" y="4074498"/>
            <a:ext cx="609600" cy="1015663"/>
          </a:xfrm>
          <a:prstGeom prst="rect">
            <a:avLst/>
          </a:prstGeom>
          <a:noFill/>
        </p:spPr>
        <p:txBody>
          <a:bodyPr wrap="square" lIns="0" tIns="0" rIns="0" bIns="0" rtlCol="0" anchor="t" anchorCtr="0">
            <a:spAutoFit/>
          </a:bodyPr>
          <a:lstStyle/>
          <a:p>
            <a:r>
              <a:rPr lang="en-US" sz="6600" dirty="0">
                <a:effectLst>
                  <a:outerShdw blurRad="38100" dist="38100" dir="2700000" algn="tl">
                    <a:srgbClr val="000000">
                      <a:alpha val="43137"/>
                    </a:srgbClr>
                  </a:outerShdw>
                </a:effectLst>
                <a:latin typeface="+mn-lt"/>
              </a:rPr>
              <a:t>{</a:t>
            </a:r>
          </a:p>
        </p:txBody>
      </p:sp>
      <p:sp>
        <p:nvSpPr>
          <p:cNvPr id="3" name="Text Placeholder 2"/>
          <p:cNvSpPr>
            <a:spLocks noGrp="1"/>
          </p:cNvSpPr>
          <p:nvPr>
            <p:ph type="body" idx="1"/>
          </p:nvPr>
        </p:nvSpPr>
        <p:spPr>
          <a:xfrm>
            <a:off x="6096000" y="4267368"/>
            <a:ext cx="49784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Date Placeholder 11"/>
          <p:cNvSpPr>
            <a:spLocks noGrp="1"/>
          </p:cNvSpPr>
          <p:nvPr>
            <p:ph type="dt" sz="half" idx="10"/>
          </p:nvPr>
        </p:nvSpPr>
        <p:spPr/>
        <p:txBody>
          <a:bodyPr/>
          <a:lstStyle/>
          <a:p>
            <a:fld id="{9796027F-7875-4030-9381-8BD8C4F21935}" type="datetimeFigureOut">
              <a:rPr lang="en-US" smtClean="0"/>
              <a:t>10/23/2026</a:t>
            </a:fld>
            <a:endParaRPr lang="en-US" dirty="0"/>
          </a:p>
        </p:txBody>
      </p:sp>
      <p:sp>
        <p:nvSpPr>
          <p:cNvPr id="13" name="Slide Number Placeholder 12"/>
          <p:cNvSpPr>
            <a:spLocks noGrp="1"/>
          </p:cNvSpPr>
          <p:nvPr>
            <p:ph type="sldNum" sz="quarter" idx="11"/>
          </p:nvPr>
        </p:nvSpPr>
        <p:spPr/>
        <p:txBody>
          <a:bodyPr/>
          <a:lstStyle/>
          <a:p>
            <a:fld id="{D57F1E4F-1CFF-5643-939E-02111984F565}" type="slidenum">
              <a:rPr lang="en-US" smtClean="0"/>
              <a:t>‹#›</a:t>
            </a:fld>
            <a:endParaRPr lang="en-US" dirty="0"/>
          </a:p>
        </p:txBody>
      </p:sp>
      <p:sp>
        <p:nvSpPr>
          <p:cNvPr id="14" name="Footer Placeholder 13"/>
          <p:cNvSpPr>
            <a:spLocks noGrp="1"/>
          </p:cNvSpPr>
          <p:nvPr>
            <p:ph type="ftr" sz="quarter" idx="12"/>
          </p:nvPr>
        </p:nvSpPr>
        <p:spPr/>
        <p:txBody>
          <a:bodyPr/>
          <a:lstStyle/>
          <a:p>
            <a:endParaRPr lang="en-US" dirty="0"/>
          </a:p>
        </p:txBody>
      </p:sp>
      <p:sp>
        <p:nvSpPr>
          <p:cNvPr id="4" name="Title 3"/>
          <p:cNvSpPr>
            <a:spLocks noGrp="1"/>
          </p:cNvSpPr>
          <p:nvPr>
            <p:ph type="title"/>
          </p:nvPr>
        </p:nvSpPr>
        <p:spPr>
          <a:xfrm>
            <a:off x="3048000" y="1905000"/>
            <a:ext cx="804672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9796027F-7875-4030-9381-8BD8C4F21935}" type="datetimeFigureOut">
              <a:rPr lang="en-US" smtClean="0"/>
              <a:t>10/23/2026</a:t>
            </a:fld>
            <a:endParaRPr lang="en-US" dirty="0"/>
          </a:p>
        </p:txBody>
      </p:sp>
      <p:sp>
        <p:nvSpPr>
          <p:cNvPr id="9" name="Slide Number Placeholder 8"/>
          <p:cNvSpPr>
            <a:spLocks noGrp="1"/>
          </p:cNvSpPr>
          <p:nvPr>
            <p:ph type="sldNum" sz="quarter" idx="11"/>
          </p:nvPr>
        </p:nvSpPr>
        <p:spPr/>
        <p:txBody>
          <a:bodyPr/>
          <a:lstStyle/>
          <a:p>
            <a:fld id="{D57F1E4F-1CFF-5643-939E-02111984F565}"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792224" y="658368"/>
            <a:ext cx="436473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6705600" y="658368"/>
            <a:ext cx="4364736"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8160" y="661976"/>
            <a:ext cx="4364736"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92224" y="1371600"/>
            <a:ext cx="43688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705600" y="661976"/>
            <a:ext cx="4364736"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705600" y="1371600"/>
            <a:ext cx="4364736"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p:cNvSpPr txBox="1"/>
          <p:nvPr/>
        </p:nvSpPr>
        <p:spPr>
          <a:xfrm>
            <a:off x="1408853" y="520192"/>
            <a:ext cx="6096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8" name="TextBox 17"/>
          <p:cNvSpPr txBox="1"/>
          <p:nvPr/>
        </p:nvSpPr>
        <p:spPr>
          <a:xfrm>
            <a:off x="6373707" y="520192"/>
            <a:ext cx="6096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2" name="Title 11"/>
          <p:cNvSpPr>
            <a:spLocks noGrp="1"/>
          </p:cNvSpPr>
          <p:nvPr>
            <p:ph type="title"/>
          </p:nvPr>
        </p:nvSpPr>
        <p:spPr/>
        <p:txBody>
          <a:bodyPr/>
          <a:lstStyle/>
          <a:p>
            <a:r>
              <a:rPr lang="en-US"/>
              <a:t>Click to edit Master title style</a:t>
            </a:r>
            <a:endParaRPr lang="en-US" dirty="0"/>
          </a:p>
        </p:txBody>
      </p:sp>
      <p:sp>
        <p:nvSpPr>
          <p:cNvPr id="14" name="Date Placeholder 13"/>
          <p:cNvSpPr>
            <a:spLocks noGrp="1"/>
          </p:cNvSpPr>
          <p:nvPr>
            <p:ph type="dt" sz="half" idx="10"/>
          </p:nvPr>
        </p:nvSpPr>
        <p:spPr/>
        <p:txBody>
          <a:bodyPr/>
          <a:lstStyle/>
          <a:p>
            <a:fld id="{9796027F-7875-4030-9381-8BD8C4F21935}" type="datetimeFigureOut">
              <a:rPr lang="en-US" smtClean="0"/>
              <a:t>10/23/2026</a:t>
            </a:fld>
            <a:endParaRPr lang="en-US" dirty="0"/>
          </a:p>
        </p:txBody>
      </p:sp>
      <p:sp>
        <p:nvSpPr>
          <p:cNvPr id="15" name="Slide Number Placeholder 14"/>
          <p:cNvSpPr>
            <a:spLocks noGrp="1"/>
          </p:cNvSpPr>
          <p:nvPr>
            <p:ph type="sldNum" sz="quarter" idx="11"/>
          </p:nvPr>
        </p:nvSpPr>
        <p:spPr/>
        <p:txBody>
          <a:bodyPr/>
          <a:lstStyle/>
          <a:p>
            <a:fld id="{D57F1E4F-1CFF-5643-939E-02111984F565}" type="slidenum">
              <a:rPr lang="en-US" smtClean="0"/>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p>
            <a:fld id="{4509A250-FF31-4206-8172-F9D3106AACB1}" type="datetimeFigureOut">
              <a:rPr lang="en-US" smtClean="0"/>
              <a:t>10/23/2026</a:t>
            </a:fld>
            <a:endParaRPr lang="en-US" dirty="0"/>
          </a:p>
        </p:txBody>
      </p:sp>
      <p:sp>
        <p:nvSpPr>
          <p:cNvPr id="8" name="Slide Number Placeholder 7"/>
          <p:cNvSpPr>
            <a:spLocks noGrp="1"/>
          </p:cNvSpPr>
          <p:nvPr>
            <p:ph type="sldNum" sz="quarter" idx="11"/>
          </p:nvPr>
        </p:nvSpPr>
        <p:spPr/>
        <p:txBody>
          <a:bodyPr/>
          <a:lstStyle/>
          <a:p>
            <a:fld id="{D57F1E4F-1CFF-5643-939E-02111984F565}" type="slidenum">
              <a:rPr lang="en-US" smtClean="0"/>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509A250-FF31-4206-8172-F9D3106AACB1}" type="datetimeFigureOut">
              <a:rPr lang="en-US" smtClean="0"/>
              <a:t>10/23/2026</a:t>
            </a:fld>
            <a:endParaRPr lang="en-US" dirty="0"/>
          </a:p>
        </p:txBody>
      </p:sp>
      <p:sp>
        <p:nvSpPr>
          <p:cNvPr id="6" name="Slide Number Placeholder 5"/>
          <p:cNvSpPr>
            <a:spLocks noGrp="1"/>
          </p:cNvSpPr>
          <p:nvPr>
            <p:ph type="sldNum" sz="quarter" idx="11"/>
          </p:nvPr>
        </p:nvSpPr>
        <p:spPr/>
        <p:txBody>
          <a:bodyPr/>
          <a:lstStyle/>
          <a:p>
            <a:fld id="{D57F1E4F-1CFF-5643-939E-02111984F565}" type="slidenum">
              <a:rPr lang="en-US" smtClean="0"/>
              <a:t>‹#›</a:t>
            </a:fld>
            <a:endParaRPr lang="en-US" dirty="0"/>
          </a:p>
        </p:txBody>
      </p:sp>
      <p:sp>
        <p:nvSpPr>
          <p:cNvPr id="7" name="Footer Placeholder 6"/>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7105227" y="1774588"/>
            <a:ext cx="609600" cy="1231106"/>
          </a:xfrm>
          <a:prstGeom prst="rect">
            <a:avLst/>
          </a:prstGeom>
          <a:noFill/>
        </p:spPr>
        <p:txBody>
          <a:bodyPr wrap="square" lIns="0" tIns="0" rIns="0" bIns="0" rtlCol="0" anchor="t" anchorCtr="0">
            <a:spAutoFit/>
          </a:bodyPr>
          <a:lstStyle/>
          <a:p>
            <a:r>
              <a:rPr lang="en-US" sz="8000" dirty="0">
                <a:effectLst>
                  <a:outerShdw blurRad="38100" dist="38100" dir="2700000" algn="tl">
                    <a:srgbClr val="000000">
                      <a:alpha val="43137"/>
                    </a:srgbClr>
                  </a:outerShdw>
                </a:effectLst>
                <a:latin typeface="+mn-lt"/>
              </a:rPr>
              <a:t>{</a:t>
            </a:r>
          </a:p>
        </p:txBody>
      </p:sp>
      <p:sp>
        <p:nvSpPr>
          <p:cNvPr id="3" name="Content Placeholder 2"/>
          <p:cNvSpPr>
            <a:spLocks noGrp="1"/>
          </p:cNvSpPr>
          <p:nvPr>
            <p:ph idx="1"/>
          </p:nvPr>
        </p:nvSpPr>
        <p:spPr>
          <a:xfrm>
            <a:off x="1117600" y="685801"/>
            <a:ext cx="57912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00" y="685801"/>
            <a:ext cx="34544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14"/>
          <p:cNvSpPr>
            <a:spLocks noGrp="1"/>
          </p:cNvSpPr>
          <p:nvPr>
            <p:ph type="dt" sz="half" idx="10"/>
          </p:nvPr>
        </p:nvSpPr>
        <p:spPr/>
        <p:txBody>
          <a:bodyPr/>
          <a:lstStyle/>
          <a:p>
            <a:fld id="{4509A250-FF31-4206-8172-F9D3106AACB1}" type="datetimeFigureOut">
              <a:rPr lang="en-US" smtClean="0"/>
              <a:t>10/23/2026</a:t>
            </a:fld>
            <a:endParaRPr lang="en-US" dirty="0"/>
          </a:p>
        </p:txBody>
      </p:sp>
      <p:sp>
        <p:nvSpPr>
          <p:cNvPr id="16" name="Slide Number Placeholder 15"/>
          <p:cNvSpPr>
            <a:spLocks noGrp="1"/>
          </p:cNvSpPr>
          <p:nvPr>
            <p:ph type="sldNum" sz="quarter" idx="11"/>
          </p:nvPr>
        </p:nvSpPr>
        <p:spPr/>
        <p:txBody>
          <a:bodyPr/>
          <a:lstStyle/>
          <a:p>
            <a:fld id="{D57F1E4F-1CFF-5643-939E-02111984F565}" type="slidenum">
              <a:rPr lang="en-US" smtClean="0"/>
              <a:t>‹#›</a:t>
            </a:fld>
            <a:endParaRPr lang="en-US" dirty="0"/>
          </a:p>
        </p:txBody>
      </p:sp>
      <p:sp>
        <p:nvSpPr>
          <p:cNvPr id="17" name="Footer Placeholder 16"/>
          <p:cNvSpPr>
            <a:spLocks noGrp="1"/>
          </p:cNvSpPr>
          <p:nvPr>
            <p:ph type="ftr" sz="quarter" idx="12"/>
          </p:nvPr>
        </p:nvSpPr>
        <p:spPr/>
        <p:txBody>
          <a:bodyPr/>
          <a:lstStyle/>
          <a:p>
            <a:endParaRPr lang="en-US" dirty="0"/>
          </a:p>
        </p:txBody>
      </p:sp>
      <p:sp>
        <p:nvSpPr>
          <p:cNvPr id="18" name="Title 17"/>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625600" y="612775"/>
            <a:ext cx="89408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3657600" y="3453047"/>
            <a:ext cx="67056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Box 8"/>
          <p:cNvSpPr txBox="1"/>
          <p:nvPr/>
        </p:nvSpPr>
        <p:spPr>
          <a:xfrm>
            <a:off x="3247136" y="3331464"/>
            <a:ext cx="609600" cy="923330"/>
          </a:xfrm>
          <a:prstGeom prst="rect">
            <a:avLst/>
          </a:prstGeom>
          <a:noFill/>
        </p:spPr>
        <p:txBody>
          <a:bodyPr wrap="square" lIns="0" tIns="0" rIns="0" bIns="0" rtlCol="0" anchor="t" anchorCtr="0">
            <a:spAutoFit/>
          </a:bodyPr>
          <a:lstStyle/>
          <a:p>
            <a:r>
              <a:rPr lang="en-US" sz="6000" dirty="0">
                <a:effectLst>
                  <a:outerShdw blurRad="38100" dist="38100" dir="2700000" algn="tl">
                    <a:srgbClr val="000000">
                      <a:alpha val="43137"/>
                    </a:srgbClr>
                  </a:outerShdw>
                </a:effectLst>
                <a:latin typeface="+mn-lt"/>
              </a:rPr>
              <a:t>{</a:t>
            </a:r>
          </a:p>
        </p:txBody>
      </p:sp>
      <p:sp>
        <p:nvSpPr>
          <p:cNvPr id="11" name="Title 10"/>
          <p:cNvSpPr>
            <a:spLocks noGrp="1"/>
          </p:cNvSpPr>
          <p:nvPr>
            <p:ph type="title"/>
          </p:nvPr>
        </p:nvSpPr>
        <p:spPr/>
        <p:txBody>
          <a:bodyPr/>
          <a:lstStyle/>
          <a:p>
            <a:r>
              <a:rPr lang="en-US"/>
              <a:t>Click to edit Master title style</a:t>
            </a:r>
          </a:p>
        </p:txBody>
      </p:sp>
      <p:sp>
        <p:nvSpPr>
          <p:cNvPr id="13" name="Date Placeholder 12"/>
          <p:cNvSpPr>
            <a:spLocks noGrp="1"/>
          </p:cNvSpPr>
          <p:nvPr>
            <p:ph type="dt" sz="half" idx="10"/>
          </p:nvPr>
        </p:nvSpPr>
        <p:spPr/>
        <p:txBody>
          <a:bodyPr/>
          <a:lstStyle/>
          <a:p>
            <a:fld id="{4509A250-FF31-4206-8172-F9D3106AACB1}" type="datetimeFigureOut">
              <a:rPr lang="en-US" smtClean="0"/>
              <a:t>10/23/2026</a:t>
            </a:fld>
            <a:endParaRPr lang="en-US" dirty="0"/>
          </a:p>
        </p:txBody>
      </p:sp>
      <p:sp>
        <p:nvSpPr>
          <p:cNvPr id="14" name="Slide Number Placeholder 13"/>
          <p:cNvSpPr>
            <a:spLocks noGrp="1"/>
          </p:cNvSpPr>
          <p:nvPr>
            <p:ph type="sldNum" sz="quarter" idx="11"/>
          </p:nvPr>
        </p:nvSpPr>
        <p:spPr/>
        <p:txBody>
          <a:bodyPr/>
          <a:lstStyle/>
          <a:p>
            <a:fld id="{D57F1E4F-1CFF-5643-939E-02111984F565}" type="slidenum">
              <a:rPr lang="en-US" smtClean="0"/>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844800" y="685802"/>
            <a:ext cx="7721600" cy="350519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smtClean="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2800" y="609601"/>
            <a:ext cx="2844800" cy="5181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0800" y="685801"/>
            <a:ext cx="6705600" cy="45720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830961" y="1038441"/>
            <a:ext cx="965416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557464" y="419132"/>
            <a:ext cx="5538472" cy="5973945"/>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4370607" y="116855"/>
            <a:ext cx="8639149"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36320" y="4876800"/>
            <a:ext cx="10058400" cy="9144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2844800" y="685802"/>
            <a:ext cx="8128000" cy="365759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54739"/>
            <a:ext cx="28448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4AAD347D-5ACD-4C99-B74B-A9C85AD731AF}" type="datetimeFigureOut">
              <a:rPr lang="en-US" smtClean="0"/>
              <a:t>10/23/2026</a:t>
            </a:fld>
            <a:endParaRPr lang="en-US" dirty="0"/>
          </a:p>
        </p:txBody>
      </p:sp>
      <p:sp>
        <p:nvSpPr>
          <p:cNvPr id="5" name="Footer Placeholder 4"/>
          <p:cNvSpPr>
            <a:spLocks noGrp="1"/>
          </p:cNvSpPr>
          <p:nvPr>
            <p:ph type="ftr" sz="quarter" idx="3"/>
          </p:nvPr>
        </p:nvSpPr>
        <p:spPr>
          <a:xfrm>
            <a:off x="1097280" y="6154739"/>
            <a:ext cx="6096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n-US" dirty="0"/>
          </a:p>
        </p:txBody>
      </p:sp>
      <p:sp>
        <p:nvSpPr>
          <p:cNvPr id="6" name="Slide Number Placeholder 5"/>
          <p:cNvSpPr>
            <a:spLocks noGrp="1"/>
          </p:cNvSpPr>
          <p:nvPr>
            <p:ph type="sldNum" sz="quarter" idx="4"/>
          </p:nvPr>
        </p:nvSpPr>
        <p:spPr>
          <a:xfrm>
            <a:off x="1097280" y="5842000"/>
            <a:ext cx="28448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D57F1E4F-1CFF-5643-939E-02111984F56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lum bright="70000" contrast="-70000"/>
            <a:extLst>
              <a:ext uri="{BEBA8EAE-BF5A-486C-A8C5-ECC9F3942E4B}">
                <a14:imgProps xmlns:a14="http://schemas.microsoft.com/office/drawing/2010/main">
                  <a14:imgLayer r:embed="rId4">
                    <a14:imgEffect>
                      <a14:saturation sat="0"/>
                    </a14:imgEffect>
                  </a14:imgLayer>
                </a14:imgProps>
              </a:ext>
            </a:extLst>
          </a:blip>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7744E5-7942-4E0D-BA0A-0158F4A6BFC9}"/>
              </a:ext>
            </a:extLst>
          </p:cNvPr>
          <p:cNvPicPr>
            <a:picLocks noChangeAspect="1"/>
          </p:cNvPicPr>
          <p:nvPr/>
        </p:nvPicPr>
        <p:blipFill>
          <a:blip r:embed="rId5"/>
          <a:stretch>
            <a:fillRect/>
          </a:stretch>
        </p:blipFill>
        <p:spPr>
          <a:xfrm>
            <a:off x="0" y="0"/>
            <a:ext cx="12192000" cy="6858000"/>
          </a:xfrm>
          <a:prstGeom prst="rect">
            <a:avLst/>
          </a:prstGeom>
        </p:spPr>
      </p:pic>
      <p:sp>
        <p:nvSpPr>
          <p:cNvPr id="4" name="Rectangle 3"/>
          <p:cNvSpPr>
            <a:spLocks noGrp="1"/>
          </p:cNvSpPr>
          <p:nvPr>
            <p:ph type="ctrTitle"/>
          </p:nvPr>
        </p:nvSpPr>
        <p:spPr>
          <a:xfrm>
            <a:off x="968991" y="172024"/>
            <a:ext cx="8897641" cy="1655929"/>
          </a:xfrm>
        </p:spPr>
        <p:txBody>
          <a:bodyPr/>
          <a:lstStyle/>
          <a:p>
            <a:pPr algn="l"/>
            <a:r>
              <a:rPr lang="en-US" sz="4800" b="1" dirty="0"/>
              <a:t>Financial Report</a:t>
            </a:r>
            <a:br>
              <a:rPr lang="en-US" sz="3600" b="1" dirty="0"/>
            </a:br>
            <a:r>
              <a:rPr lang="en-US" sz="3600" dirty="0"/>
              <a:t>September 2026</a:t>
            </a:r>
            <a:endParaRPr lang="en-US" sz="3200" dirty="0"/>
          </a:p>
        </p:txBody>
      </p:sp>
      <p:pic>
        <p:nvPicPr>
          <p:cNvPr id="6" name="Picture 5">
            <a:extLst>
              <a:ext uri="{FF2B5EF4-FFF2-40B4-BE49-F238E27FC236}">
                <a16:creationId xmlns:a16="http://schemas.microsoft.com/office/drawing/2014/main" id="{E5977DEF-ADC4-4FB1-BDBF-30BA04E9AB6A}"/>
              </a:ext>
            </a:extLst>
          </p:cNvPr>
          <p:cNvPicPr>
            <a:picLocks noChangeAspect="1"/>
          </p:cNvPicPr>
          <p:nvPr/>
        </p:nvPicPr>
        <p:blipFill>
          <a:blip r:embed="rId6"/>
          <a:stretch>
            <a:fillRect/>
          </a:stretch>
        </p:blipFill>
        <p:spPr>
          <a:xfrm>
            <a:off x="8663940" y="324802"/>
            <a:ext cx="2083117" cy="2528704"/>
          </a:xfrm>
          <a:prstGeom prst="rect">
            <a:avLst/>
          </a:prstGeom>
        </p:spPr>
      </p:pic>
    </p:spTree>
    <p:extLst>
      <p:ext uri="{BB962C8B-B14F-4D97-AF65-F5344CB8AC3E}">
        <p14:creationId xmlns:p14="http://schemas.microsoft.com/office/powerpoint/2010/main" val="3129199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lum bright="70000" contrast="-70000"/>
          </a:blip>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930797755"/>
              </p:ext>
            </p:extLst>
          </p:nvPr>
        </p:nvGraphicFramePr>
        <p:xfrm>
          <a:off x="0" y="939339"/>
          <a:ext cx="12192000" cy="5918662"/>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10058400" cy="914400"/>
          </a:xfrm>
        </p:spPr>
        <p:txBody>
          <a:bodyPr/>
          <a:lstStyle/>
          <a:p>
            <a:r>
              <a:rPr lang="en-US" dirty="0"/>
              <a:t>September 2026</a:t>
            </a:r>
          </a:p>
        </p:txBody>
      </p:sp>
    </p:spTree>
    <p:extLst>
      <p:ext uri="{BB962C8B-B14F-4D97-AF65-F5344CB8AC3E}">
        <p14:creationId xmlns:p14="http://schemas.microsoft.com/office/powerpoint/2010/main" val="236798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lum bright="70000" contrast="-70000"/>
          </a:blip>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90097778"/>
              </p:ext>
            </p:extLst>
          </p:nvPr>
        </p:nvGraphicFramePr>
        <p:xfrm>
          <a:off x="0" y="997526"/>
          <a:ext cx="12378690" cy="549008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10474036" cy="914400"/>
          </a:xfrm>
        </p:spPr>
        <p:txBody>
          <a:bodyPr/>
          <a:lstStyle/>
          <a:p>
            <a:r>
              <a:rPr lang="en-US" dirty="0"/>
              <a:t>Fiscal Year to Date Budget to Actual</a:t>
            </a:r>
          </a:p>
        </p:txBody>
      </p:sp>
    </p:spTree>
    <p:extLst>
      <p:ext uri="{BB962C8B-B14F-4D97-AF65-F5344CB8AC3E}">
        <p14:creationId xmlns:p14="http://schemas.microsoft.com/office/powerpoint/2010/main" val="893202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0"/>
          </a:xfrm>
        </p:spPr>
        <p:txBody>
          <a:bodyPr/>
          <a:lstStyle/>
          <a:p>
            <a:r>
              <a:rPr lang="en-US" dirty="0"/>
              <a:t>Percentage of Expenses Year to Date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543362"/>
              </p:ext>
            </p:extLst>
          </p:nvPr>
        </p:nvGraphicFramePr>
        <p:xfrm>
          <a:off x="100361" y="1030778"/>
          <a:ext cx="12091639" cy="56153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04665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lum bright="70000" contrast="-70000"/>
          </a:blip>
          <a:stretch/>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10194961"/>
              </p:ext>
            </p:extLst>
          </p:nvPr>
        </p:nvGraphicFramePr>
        <p:xfrm>
          <a:off x="0" y="914400"/>
          <a:ext cx="12192000" cy="59436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10058400" cy="914400"/>
          </a:xfrm>
        </p:spPr>
        <p:txBody>
          <a:bodyPr/>
          <a:lstStyle/>
          <a:p>
            <a:r>
              <a:rPr lang="en-US" dirty="0"/>
              <a:t>Cash Position</a:t>
            </a:r>
          </a:p>
        </p:txBody>
      </p:sp>
    </p:spTree>
    <p:extLst>
      <p:ext uri="{BB962C8B-B14F-4D97-AF65-F5344CB8AC3E}">
        <p14:creationId xmlns:p14="http://schemas.microsoft.com/office/powerpoint/2010/main" val="3568152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478CBB3-73F7-4AE4-8F66-D704F33A81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14292</TotalTime>
  <Words>436</Words>
  <Application>Microsoft Office PowerPoint</Application>
  <PresentationFormat>Widescreen</PresentationFormat>
  <Paragraphs>26</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Calibri</vt:lpstr>
      <vt:lpstr>Palatino Linotype</vt:lpstr>
      <vt:lpstr>Wingdings</vt:lpstr>
      <vt:lpstr>Elemental</vt:lpstr>
      <vt:lpstr>Financial Report September 2026</vt:lpstr>
      <vt:lpstr>September 2026</vt:lpstr>
      <vt:lpstr>Fiscal Year to Date Budget to Actual</vt:lpstr>
      <vt:lpstr>Percentage of Expenses Year to Date</vt:lpstr>
      <vt:lpstr>Cash Position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Valley  Fire District</dc:title>
  <dc:creator>Chuck Wunder</dc:creator>
  <cp:lastModifiedBy>Sara Simonton</cp:lastModifiedBy>
  <cp:revision>806</cp:revision>
  <cp:lastPrinted>2024-11-15T21:37:49Z</cp:lastPrinted>
  <dcterms:created xsi:type="dcterms:W3CDTF">2013-05-21T21:05:27Z</dcterms:created>
  <dcterms:modified xsi:type="dcterms:W3CDTF">2026-10-23T15:21:45Z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TC034172229991</vt:lpwstr>
  </property>
</Properties>
</file>