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56" r:id="rId2"/>
    <p:sldId id="269" r:id="rId3"/>
    <p:sldId id="284" r:id="rId4"/>
    <p:sldId id="278" r:id="rId5"/>
    <p:sldId id="277" r:id="rId6"/>
    <p:sldId id="285" r:id="rId7"/>
    <p:sldId id="270" r:id="rId8"/>
    <p:sldId id="279" r:id="rId9"/>
    <p:sldId id="264" r:id="rId10"/>
    <p:sldId id="281" r:id="rId11"/>
    <p:sldId id="280" r:id="rId12"/>
    <p:sldId id="27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95226" autoAdjust="0"/>
  </p:normalViewPr>
  <p:slideViewPr>
    <p:cSldViewPr snapToGrid="0">
      <p:cViewPr varScale="1">
        <p:scale>
          <a:sx n="78" d="100"/>
          <a:sy n="78" d="100"/>
        </p:scale>
        <p:origin x="4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3B225-5E07-4FB8-BECB-0AF505B3E71B}"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C0460-2FB6-4A4C-813A-A1AF7AF9BDD4}" type="slidenum">
              <a:rPr lang="en-US" smtClean="0"/>
              <a:t>‹#›</a:t>
            </a:fld>
            <a:endParaRPr lang="en-US"/>
          </a:p>
        </p:txBody>
      </p:sp>
    </p:spTree>
    <p:extLst>
      <p:ext uri="{BB962C8B-B14F-4D97-AF65-F5344CB8AC3E}">
        <p14:creationId xmlns:p14="http://schemas.microsoft.com/office/powerpoint/2010/main" val="120680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C0460-2FB6-4A4C-813A-A1AF7AF9BDD4}" type="slidenum">
              <a:rPr lang="en-US" smtClean="0"/>
              <a:t>5</a:t>
            </a:fld>
            <a:endParaRPr lang="en-US"/>
          </a:p>
        </p:txBody>
      </p:sp>
    </p:spTree>
    <p:extLst>
      <p:ext uri="{BB962C8B-B14F-4D97-AF65-F5344CB8AC3E}">
        <p14:creationId xmlns:p14="http://schemas.microsoft.com/office/powerpoint/2010/main" val="30984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C0460-2FB6-4A4C-813A-A1AF7AF9BDD4}" type="slidenum">
              <a:rPr lang="en-US" smtClean="0"/>
              <a:t>9</a:t>
            </a:fld>
            <a:endParaRPr lang="en-US"/>
          </a:p>
        </p:txBody>
      </p:sp>
    </p:spTree>
    <p:extLst>
      <p:ext uri="{BB962C8B-B14F-4D97-AF65-F5344CB8AC3E}">
        <p14:creationId xmlns:p14="http://schemas.microsoft.com/office/powerpoint/2010/main" val="39326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DF1075-AF0A-434D-A3B8-2736500E93CF}"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334507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11652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04970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645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747490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DF1075-AF0A-434D-A3B8-2736500E93CF}"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89600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DF1075-AF0A-434D-A3B8-2736500E93CF}"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529896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F1075-AF0A-434D-A3B8-2736500E93CF}"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3762173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F1075-AF0A-434D-A3B8-2736500E93CF}"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87525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F1075-AF0A-434D-A3B8-2736500E93CF}"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385872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F1075-AF0A-434D-A3B8-2736500E93CF}"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36718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94971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F1075-AF0A-434D-A3B8-2736500E93CF}"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89945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DF1075-AF0A-434D-A3B8-2736500E93CF}"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88369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1075-AF0A-434D-A3B8-2736500E93CF}"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370966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18251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F1075-AF0A-434D-A3B8-2736500E93CF}"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1488A-3E26-4ED2-B7E7-B9ABDBB3B88A}" type="slidenum">
              <a:rPr lang="en-US" smtClean="0"/>
              <a:t>‹#›</a:t>
            </a:fld>
            <a:endParaRPr lang="en-US"/>
          </a:p>
        </p:txBody>
      </p:sp>
    </p:spTree>
    <p:extLst>
      <p:ext uri="{BB962C8B-B14F-4D97-AF65-F5344CB8AC3E}">
        <p14:creationId xmlns:p14="http://schemas.microsoft.com/office/powerpoint/2010/main" val="270742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EDF1075-AF0A-434D-A3B8-2736500E93CF}" type="datetimeFigureOut">
              <a:rPr lang="en-US" smtClean="0"/>
              <a:t>8/22/2024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B91488A-3E26-4ED2-B7E7-B9ABDBB3B88A}" type="slidenum">
              <a:rPr lang="en-US" smtClean="0"/>
              <a:t>‹#›</a:t>
            </a:fld>
            <a:endParaRPr lang="en-US"/>
          </a:p>
        </p:txBody>
      </p:sp>
    </p:spTree>
    <p:extLst>
      <p:ext uri="{BB962C8B-B14F-4D97-AF65-F5344CB8AC3E}">
        <p14:creationId xmlns:p14="http://schemas.microsoft.com/office/powerpoint/2010/main" val="6959785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0000"/>
                <a:lumMod val="80000"/>
              </a:schemeClr>
              <a:schemeClr val="bg2">
                <a:tint val="98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A24127B-D15A-48ED-8A7A-25DBB0DCC3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7">
            <a:extLst>
              <a:ext uri="{FF2B5EF4-FFF2-40B4-BE49-F238E27FC236}">
                <a16:creationId xmlns:a16="http://schemas.microsoft.com/office/drawing/2014/main" id="{B437D0A1-7EE9-41B4-8226-D4129AEBB474}"/>
              </a:ext>
            </a:extLst>
          </p:cNvPr>
          <p:cNvSpPr>
            <a:spLocks noGrp="1"/>
          </p:cNvSpPr>
          <p:nvPr>
            <p:ph type="ctrTitle"/>
          </p:nvPr>
        </p:nvSpPr>
        <p:spPr>
          <a:xfrm>
            <a:off x="1370693" y="2377861"/>
            <a:ext cx="9440034" cy="1828801"/>
          </a:xfrm>
        </p:spPr>
        <p:txBody>
          <a:bodyPr>
            <a:normAutofit fontScale="90000"/>
          </a:bodyPr>
          <a:lstStyle/>
          <a:p>
            <a:r>
              <a:rPr lang="en-US" i="1" dirty="0"/>
              <a:t>Staff Report</a:t>
            </a:r>
            <a:br>
              <a:rPr lang="en-US" i="1" dirty="0"/>
            </a:br>
            <a:r>
              <a:rPr lang="en-US" i="1" dirty="0"/>
              <a:t>Tubac Fire Board</a:t>
            </a:r>
            <a:br>
              <a:rPr lang="en-US" i="1" dirty="0"/>
            </a:br>
            <a:r>
              <a:rPr lang="en-US" i="1" dirty="0"/>
              <a:t>August 2024</a:t>
            </a:r>
          </a:p>
        </p:txBody>
      </p:sp>
      <p:sp>
        <p:nvSpPr>
          <p:cNvPr id="11" name="Subtitle 10">
            <a:extLst>
              <a:ext uri="{FF2B5EF4-FFF2-40B4-BE49-F238E27FC236}">
                <a16:creationId xmlns:a16="http://schemas.microsoft.com/office/drawing/2014/main" id="{9AD2A296-F6E5-45D2-A3B6-4EE2C6E43E30}"/>
              </a:ext>
            </a:extLst>
          </p:cNvPr>
          <p:cNvSpPr>
            <a:spLocks noGrp="1"/>
          </p:cNvSpPr>
          <p:nvPr>
            <p:ph type="subTitle" idx="1"/>
          </p:nvPr>
        </p:nvSpPr>
        <p:spPr>
          <a:xfrm>
            <a:off x="1370693" y="4847173"/>
            <a:ext cx="9440034" cy="1049867"/>
          </a:xfrm>
        </p:spPr>
        <p:txBody>
          <a:bodyPr/>
          <a:lstStyle/>
          <a:p>
            <a:r>
              <a:rPr lang="en-US" dirty="0">
                <a:solidFill>
                  <a:srgbClr val="FF0000"/>
                </a:solidFill>
              </a:rPr>
              <a:t>Tubac Fire District is committed to the safety of our community through the delivery of fire suppression, medical services, and public education.</a:t>
            </a:r>
          </a:p>
        </p:txBody>
      </p:sp>
      <p:pic>
        <p:nvPicPr>
          <p:cNvPr id="7" name="Picture 6">
            <a:extLst>
              <a:ext uri="{FF2B5EF4-FFF2-40B4-BE49-F238E27FC236}">
                <a16:creationId xmlns:a16="http://schemas.microsoft.com/office/drawing/2014/main" id="{697ECE3F-DF2C-4EC8-BA6D-B80F5AA00360}"/>
              </a:ext>
            </a:extLst>
          </p:cNvPr>
          <p:cNvPicPr>
            <a:picLocks noChangeAspect="1"/>
          </p:cNvPicPr>
          <p:nvPr/>
        </p:nvPicPr>
        <p:blipFill>
          <a:blip r:embed="rId3"/>
          <a:stretch>
            <a:fillRect/>
          </a:stretch>
        </p:blipFill>
        <p:spPr>
          <a:xfrm>
            <a:off x="10318169" y="95505"/>
            <a:ext cx="1737511" cy="2011854"/>
          </a:xfrm>
          <a:prstGeom prst="rect">
            <a:avLst/>
          </a:prstGeom>
        </p:spPr>
      </p:pic>
    </p:spTree>
    <p:extLst>
      <p:ext uri="{BB962C8B-B14F-4D97-AF65-F5344CB8AC3E}">
        <p14:creationId xmlns:p14="http://schemas.microsoft.com/office/powerpoint/2010/main" val="41301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5B3A-DB33-4056-AF97-EBAC261824D2}"/>
              </a:ext>
            </a:extLst>
          </p:cNvPr>
          <p:cNvSpPr>
            <a:spLocks noGrp="1"/>
          </p:cNvSpPr>
          <p:nvPr>
            <p:ph type="title"/>
          </p:nvPr>
        </p:nvSpPr>
        <p:spPr>
          <a:xfrm>
            <a:off x="398891" y="75745"/>
            <a:ext cx="10353762" cy="970450"/>
          </a:xfrm>
        </p:spPr>
        <p:txBody>
          <a:bodyPr>
            <a:normAutofit/>
          </a:bodyPr>
          <a:lstStyle/>
          <a:p>
            <a:r>
              <a:rPr lang="en-US" sz="3200" u="sng" dirty="0"/>
              <a:t>Public Education/Fire Prevention and Events</a:t>
            </a:r>
          </a:p>
        </p:txBody>
      </p:sp>
      <p:pic>
        <p:nvPicPr>
          <p:cNvPr id="4" name="Picture 3">
            <a:extLst>
              <a:ext uri="{FF2B5EF4-FFF2-40B4-BE49-F238E27FC236}">
                <a16:creationId xmlns:a16="http://schemas.microsoft.com/office/drawing/2014/main" id="{FE00A852-CA98-C72C-C9C1-BABFBA61C552}"/>
              </a:ext>
            </a:extLst>
          </p:cNvPr>
          <p:cNvPicPr>
            <a:picLocks noChangeAspect="1"/>
          </p:cNvPicPr>
          <p:nvPr/>
        </p:nvPicPr>
        <p:blipFill>
          <a:blip r:embed="rId2"/>
          <a:stretch>
            <a:fillRect/>
          </a:stretch>
        </p:blipFill>
        <p:spPr>
          <a:xfrm>
            <a:off x="10144684" y="319953"/>
            <a:ext cx="1737511" cy="2011854"/>
          </a:xfrm>
          <a:prstGeom prst="rect">
            <a:avLst/>
          </a:prstGeom>
        </p:spPr>
      </p:pic>
      <p:sp>
        <p:nvSpPr>
          <p:cNvPr id="8" name="TextBox 7">
            <a:extLst>
              <a:ext uri="{FF2B5EF4-FFF2-40B4-BE49-F238E27FC236}">
                <a16:creationId xmlns:a16="http://schemas.microsoft.com/office/drawing/2014/main" id="{35637C59-A221-CE86-D041-34CC018C1503}"/>
              </a:ext>
            </a:extLst>
          </p:cNvPr>
          <p:cNvSpPr txBox="1"/>
          <p:nvPr/>
        </p:nvSpPr>
        <p:spPr>
          <a:xfrm>
            <a:off x="781235" y="834501"/>
            <a:ext cx="7421669" cy="58477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3" name="Picture 2" descr="A group of people at a table&#10;&#10;Description automatically generated with low confidence">
            <a:extLst>
              <a:ext uri="{FF2B5EF4-FFF2-40B4-BE49-F238E27FC236}">
                <a16:creationId xmlns:a16="http://schemas.microsoft.com/office/drawing/2014/main" id="{C603C6B7-8E4B-0CC2-A9D0-07239C3115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701" y="4463845"/>
            <a:ext cx="3085650" cy="2318410"/>
          </a:xfrm>
          <a:prstGeom prst="rect">
            <a:avLst/>
          </a:prstGeom>
          <a:noFill/>
          <a:ln>
            <a:noFill/>
          </a:ln>
        </p:spPr>
      </p:pic>
      <p:pic>
        <p:nvPicPr>
          <p:cNvPr id="5" name="Picture 4" descr="A picture containing outdoor, ground, sky, tree&#10;&#10;Description automatically generated">
            <a:extLst>
              <a:ext uri="{FF2B5EF4-FFF2-40B4-BE49-F238E27FC236}">
                <a16:creationId xmlns:a16="http://schemas.microsoft.com/office/drawing/2014/main" id="{4606A4CE-129E-4CE9-73AB-CB6BD8DC3B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4942" y="3990494"/>
            <a:ext cx="2037831" cy="2712391"/>
          </a:xfrm>
          <a:prstGeom prst="rect">
            <a:avLst/>
          </a:prstGeom>
          <a:noFill/>
          <a:ln>
            <a:noFill/>
          </a:ln>
        </p:spPr>
      </p:pic>
      <p:sp>
        <p:nvSpPr>
          <p:cNvPr id="7" name="TextBox 6">
            <a:extLst>
              <a:ext uri="{FF2B5EF4-FFF2-40B4-BE49-F238E27FC236}">
                <a16:creationId xmlns:a16="http://schemas.microsoft.com/office/drawing/2014/main" id="{C2FD9B28-FBF3-3FAD-4B7D-1E329CC3C5CC}"/>
              </a:ext>
            </a:extLst>
          </p:cNvPr>
          <p:cNvSpPr txBox="1"/>
          <p:nvPr/>
        </p:nvSpPr>
        <p:spPr>
          <a:xfrm>
            <a:off x="3116826" y="973394"/>
            <a:ext cx="5643716"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Attended 4</a:t>
            </a:r>
            <a:r>
              <a:rPr lang="en-US" baseline="30000" dirty="0"/>
              <a:t>th</a:t>
            </a:r>
            <a:r>
              <a:rPr lang="en-US" dirty="0"/>
              <a:t> of July Parade in Nogales</a:t>
            </a:r>
          </a:p>
          <a:p>
            <a:pPr marL="285750" indent="-285750">
              <a:buFont typeface="Wingdings" panose="05000000000000000000" pitchFamily="2" charset="2"/>
              <a:buChar char="v"/>
            </a:pPr>
            <a:r>
              <a:rPr lang="en-US" dirty="0"/>
              <a:t>Attended 4</a:t>
            </a:r>
            <a:r>
              <a:rPr lang="en-US" baseline="30000" dirty="0"/>
              <a:t>th</a:t>
            </a:r>
            <a:r>
              <a:rPr lang="en-US" dirty="0"/>
              <a:t> of July Celebration at the </a:t>
            </a:r>
            <a:r>
              <a:rPr lang="en-US" dirty="0" err="1"/>
              <a:t>Tubac</a:t>
            </a:r>
            <a:r>
              <a:rPr lang="en-US" dirty="0"/>
              <a:t> Presidio</a:t>
            </a:r>
          </a:p>
          <a:p>
            <a:pPr marL="285750" indent="-285750">
              <a:buFont typeface="Wingdings" panose="05000000000000000000" pitchFamily="2" charset="2"/>
              <a:buChar char="v"/>
            </a:pPr>
            <a:r>
              <a:rPr lang="en-US" dirty="0" err="1"/>
              <a:t>Tubac</a:t>
            </a:r>
            <a:r>
              <a:rPr lang="en-US" dirty="0"/>
              <a:t> Fire participated in the Back-to-School Blitz where over 500 students received school supplies</a:t>
            </a:r>
          </a:p>
          <a:p>
            <a:pPr marL="285750" indent="-285750">
              <a:buFont typeface="Wingdings" panose="05000000000000000000" pitchFamily="2" charset="2"/>
              <a:buChar char="v"/>
            </a:pPr>
            <a:r>
              <a:rPr lang="en-US" dirty="0" err="1"/>
              <a:t>Tubac</a:t>
            </a:r>
            <a:r>
              <a:rPr lang="en-US" dirty="0"/>
              <a:t> Fire received recognition from Santa Cruz County Office of Emergency Management for teaching and inspiring the youth of Santa Cruz County</a:t>
            </a:r>
          </a:p>
          <a:p>
            <a:pPr marL="285750" indent="-285750">
              <a:buFont typeface="Wingdings" panose="05000000000000000000" pitchFamily="2" charset="2"/>
              <a:buChar char="v"/>
            </a:pPr>
            <a:endParaRPr lang="en-US" dirty="0"/>
          </a:p>
        </p:txBody>
      </p:sp>
      <p:pic>
        <p:nvPicPr>
          <p:cNvPr id="11" name="Picture 10" descr="A group of people sitting at a table&#10;&#10;Description automatically generated with medium confidence">
            <a:extLst>
              <a:ext uri="{FF2B5EF4-FFF2-40B4-BE49-F238E27FC236}">
                <a16:creationId xmlns:a16="http://schemas.microsoft.com/office/drawing/2014/main" id="{2D85BDB7-F318-B6E3-BEE4-012874246D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9380" y="4463845"/>
            <a:ext cx="3086324" cy="2318410"/>
          </a:xfrm>
          <a:prstGeom prst="rect">
            <a:avLst/>
          </a:prstGeom>
          <a:noFill/>
          <a:ln>
            <a:noFill/>
          </a:ln>
        </p:spPr>
      </p:pic>
      <p:pic>
        <p:nvPicPr>
          <p:cNvPr id="20" name="Picture 19" descr="A group of people in a room&#10;&#10;Description automatically generated with medium confidence">
            <a:extLst>
              <a:ext uri="{FF2B5EF4-FFF2-40B4-BE49-F238E27FC236}">
                <a16:creationId xmlns:a16="http://schemas.microsoft.com/office/drawing/2014/main" id="{872B5FAF-5217-B6BE-A4FE-3037896A23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012581" y="4354043"/>
            <a:ext cx="2712391" cy="2034293"/>
          </a:xfrm>
          <a:prstGeom prst="rect">
            <a:avLst/>
          </a:prstGeom>
          <a:noFill/>
          <a:ln>
            <a:noFill/>
          </a:ln>
        </p:spPr>
      </p:pic>
      <p:pic>
        <p:nvPicPr>
          <p:cNvPr id="21" name="Picture 20" descr="A picture containing text, wall, person, person&#10;&#10;Description automatically generated">
            <a:extLst>
              <a:ext uri="{FF2B5EF4-FFF2-40B4-BE49-F238E27FC236}">
                <a16:creationId xmlns:a16="http://schemas.microsoft.com/office/drawing/2014/main" id="{E81D1761-1F0B-2D2E-5361-3561A1DD2A1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98" y="1147349"/>
            <a:ext cx="2131695" cy="2842260"/>
          </a:xfrm>
          <a:prstGeom prst="rect">
            <a:avLst/>
          </a:prstGeom>
          <a:noFill/>
          <a:ln>
            <a:noFill/>
          </a:ln>
        </p:spPr>
      </p:pic>
      <p:pic>
        <p:nvPicPr>
          <p:cNvPr id="22" name="Picture 21" descr="A group of people posing for the camera&#10;&#10;Description automatically generated with medium confidence">
            <a:extLst>
              <a:ext uri="{FF2B5EF4-FFF2-40B4-BE49-F238E27FC236}">
                <a16:creationId xmlns:a16="http://schemas.microsoft.com/office/drawing/2014/main" id="{A8B9965D-5F0E-7FE7-9929-1A71855E636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4885" y="1419276"/>
            <a:ext cx="1609799" cy="2145363"/>
          </a:xfrm>
          <a:prstGeom prst="rect">
            <a:avLst/>
          </a:prstGeom>
          <a:noFill/>
          <a:ln>
            <a:noFill/>
          </a:ln>
        </p:spPr>
      </p:pic>
    </p:spTree>
    <p:extLst>
      <p:ext uri="{BB962C8B-B14F-4D97-AF65-F5344CB8AC3E}">
        <p14:creationId xmlns:p14="http://schemas.microsoft.com/office/powerpoint/2010/main" val="410402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56B3D-175A-4D84-8A17-72CECC4E248A}"/>
              </a:ext>
            </a:extLst>
          </p:cNvPr>
          <p:cNvPicPr>
            <a:picLocks noChangeAspect="1"/>
          </p:cNvPicPr>
          <p:nvPr/>
        </p:nvPicPr>
        <p:blipFill>
          <a:blip r:embed="rId2"/>
          <a:stretch>
            <a:fillRect/>
          </a:stretch>
        </p:blipFill>
        <p:spPr>
          <a:xfrm>
            <a:off x="10144684" y="319953"/>
            <a:ext cx="1737511" cy="2011854"/>
          </a:xfrm>
          <a:prstGeom prst="rect">
            <a:avLst/>
          </a:prstGeom>
        </p:spPr>
      </p:pic>
      <p:sp>
        <p:nvSpPr>
          <p:cNvPr id="6" name="TextBox 5">
            <a:extLst>
              <a:ext uri="{FF2B5EF4-FFF2-40B4-BE49-F238E27FC236}">
                <a16:creationId xmlns:a16="http://schemas.microsoft.com/office/drawing/2014/main" id="{5F078D19-7531-1F02-BFFE-1503A17BCBF7}"/>
              </a:ext>
            </a:extLst>
          </p:cNvPr>
          <p:cNvSpPr txBox="1"/>
          <p:nvPr/>
        </p:nvSpPr>
        <p:spPr>
          <a:xfrm>
            <a:off x="3393915" y="1031909"/>
            <a:ext cx="5237638" cy="523220"/>
          </a:xfrm>
          <a:prstGeom prst="rect">
            <a:avLst/>
          </a:prstGeom>
          <a:noFill/>
        </p:spPr>
        <p:txBody>
          <a:bodyPr wrap="square" rtlCol="0">
            <a:spAutoFit/>
          </a:bodyPr>
          <a:lstStyle/>
          <a:p>
            <a:r>
              <a:rPr lang="en-US" sz="2800" u="sng" dirty="0"/>
              <a:t>Fire Prevention and CPR Classes</a:t>
            </a:r>
          </a:p>
        </p:txBody>
      </p:sp>
      <p:pic>
        <p:nvPicPr>
          <p:cNvPr id="5" name="Picture 4">
            <a:extLst>
              <a:ext uri="{FF2B5EF4-FFF2-40B4-BE49-F238E27FC236}">
                <a16:creationId xmlns:a16="http://schemas.microsoft.com/office/drawing/2014/main" id="{EFC443BE-6927-DDF9-D0A9-FB34382EF8B1}"/>
              </a:ext>
            </a:extLst>
          </p:cNvPr>
          <p:cNvPicPr>
            <a:picLocks noChangeAspect="1"/>
          </p:cNvPicPr>
          <p:nvPr/>
        </p:nvPicPr>
        <p:blipFill>
          <a:blip r:embed="rId3"/>
          <a:stretch>
            <a:fillRect/>
          </a:stretch>
        </p:blipFill>
        <p:spPr>
          <a:xfrm>
            <a:off x="6096000" y="2331807"/>
            <a:ext cx="5485643" cy="3096547"/>
          </a:xfrm>
          <a:prstGeom prst="rect">
            <a:avLst/>
          </a:prstGeom>
        </p:spPr>
      </p:pic>
      <p:pic>
        <p:nvPicPr>
          <p:cNvPr id="9" name="Picture 8">
            <a:extLst>
              <a:ext uri="{FF2B5EF4-FFF2-40B4-BE49-F238E27FC236}">
                <a16:creationId xmlns:a16="http://schemas.microsoft.com/office/drawing/2014/main" id="{337C8B09-68C3-E4E4-C78B-FD0CDB772479}"/>
              </a:ext>
            </a:extLst>
          </p:cNvPr>
          <p:cNvPicPr>
            <a:picLocks noChangeAspect="1"/>
          </p:cNvPicPr>
          <p:nvPr/>
        </p:nvPicPr>
        <p:blipFill>
          <a:blip r:embed="rId4"/>
          <a:stretch>
            <a:fillRect/>
          </a:stretch>
        </p:blipFill>
        <p:spPr>
          <a:xfrm>
            <a:off x="165941" y="2331807"/>
            <a:ext cx="5474045" cy="3096547"/>
          </a:xfrm>
          <a:prstGeom prst="rect">
            <a:avLst/>
          </a:prstGeom>
        </p:spPr>
      </p:pic>
    </p:spTree>
    <p:extLst>
      <p:ext uri="{BB962C8B-B14F-4D97-AF65-F5344CB8AC3E}">
        <p14:creationId xmlns:p14="http://schemas.microsoft.com/office/powerpoint/2010/main" val="411268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56B3D-175A-4D84-8A17-72CECC4E248A}"/>
              </a:ext>
            </a:extLst>
          </p:cNvPr>
          <p:cNvPicPr>
            <a:picLocks noChangeAspect="1"/>
          </p:cNvPicPr>
          <p:nvPr/>
        </p:nvPicPr>
        <p:blipFill>
          <a:blip r:embed="rId2"/>
          <a:stretch>
            <a:fillRect/>
          </a:stretch>
        </p:blipFill>
        <p:spPr>
          <a:xfrm>
            <a:off x="10144684" y="319953"/>
            <a:ext cx="1737511" cy="2011854"/>
          </a:xfrm>
          <a:prstGeom prst="rect">
            <a:avLst/>
          </a:prstGeom>
        </p:spPr>
      </p:pic>
      <p:sp>
        <p:nvSpPr>
          <p:cNvPr id="16" name="TextBox 15">
            <a:extLst>
              <a:ext uri="{FF2B5EF4-FFF2-40B4-BE49-F238E27FC236}">
                <a16:creationId xmlns:a16="http://schemas.microsoft.com/office/drawing/2014/main" id="{C4DEA505-5EFD-833B-D51A-719C9F8DB57B}"/>
              </a:ext>
            </a:extLst>
          </p:cNvPr>
          <p:cNvSpPr txBox="1"/>
          <p:nvPr/>
        </p:nvSpPr>
        <p:spPr>
          <a:xfrm>
            <a:off x="3172287" y="441298"/>
            <a:ext cx="7155402" cy="523220"/>
          </a:xfrm>
          <a:prstGeom prst="rect">
            <a:avLst/>
          </a:prstGeom>
          <a:noFill/>
        </p:spPr>
        <p:txBody>
          <a:bodyPr wrap="square" rtlCol="0">
            <a:spAutoFit/>
          </a:bodyPr>
          <a:lstStyle/>
          <a:p>
            <a:r>
              <a:rPr lang="en-US" sz="2800" u="sng" dirty="0"/>
              <a:t>Plans Review &amp; Inspections</a:t>
            </a:r>
          </a:p>
        </p:txBody>
      </p:sp>
      <p:pic>
        <p:nvPicPr>
          <p:cNvPr id="4" name="Picture 3">
            <a:extLst>
              <a:ext uri="{FF2B5EF4-FFF2-40B4-BE49-F238E27FC236}">
                <a16:creationId xmlns:a16="http://schemas.microsoft.com/office/drawing/2014/main" id="{613FAB43-01F3-EBDE-DD6A-96077F69E6CB}"/>
              </a:ext>
            </a:extLst>
          </p:cNvPr>
          <p:cNvPicPr>
            <a:picLocks noChangeAspect="1"/>
          </p:cNvPicPr>
          <p:nvPr/>
        </p:nvPicPr>
        <p:blipFill>
          <a:blip r:embed="rId3"/>
          <a:stretch>
            <a:fillRect/>
          </a:stretch>
        </p:blipFill>
        <p:spPr>
          <a:xfrm>
            <a:off x="121423" y="1074520"/>
            <a:ext cx="5085991" cy="2819306"/>
          </a:xfrm>
          <a:prstGeom prst="rect">
            <a:avLst/>
          </a:prstGeom>
        </p:spPr>
      </p:pic>
      <p:pic>
        <p:nvPicPr>
          <p:cNvPr id="7" name="Picture 6">
            <a:extLst>
              <a:ext uri="{FF2B5EF4-FFF2-40B4-BE49-F238E27FC236}">
                <a16:creationId xmlns:a16="http://schemas.microsoft.com/office/drawing/2014/main" id="{E0B5A3E4-F9B1-F06A-A496-C3F85F7F4F1A}"/>
              </a:ext>
            </a:extLst>
          </p:cNvPr>
          <p:cNvPicPr>
            <a:picLocks noChangeAspect="1"/>
          </p:cNvPicPr>
          <p:nvPr/>
        </p:nvPicPr>
        <p:blipFill>
          <a:blip r:embed="rId4"/>
          <a:stretch>
            <a:fillRect/>
          </a:stretch>
        </p:blipFill>
        <p:spPr>
          <a:xfrm>
            <a:off x="5608492" y="1074520"/>
            <a:ext cx="4536192" cy="2819306"/>
          </a:xfrm>
          <a:prstGeom prst="rect">
            <a:avLst/>
          </a:prstGeom>
        </p:spPr>
      </p:pic>
      <p:pic>
        <p:nvPicPr>
          <p:cNvPr id="10" name="Picture 9">
            <a:extLst>
              <a:ext uri="{FF2B5EF4-FFF2-40B4-BE49-F238E27FC236}">
                <a16:creationId xmlns:a16="http://schemas.microsoft.com/office/drawing/2014/main" id="{9A00D2E4-CBB0-6433-691C-3597A8DA3D6D}"/>
              </a:ext>
            </a:extLst>
          </p:cNvPr>
          <p:cNvPicPr>
            <a:picLocks noChangeAspect="1"/>
          </p:cNvPicPr>
          <p:nvPr/>
        </p:nvPicPr>
        <p:blipFill>
          <a:blip r:embed="rId5"/>
          <a:stretch>
            <a:fillRect/>
          </a:stretch>
        </p:blipFill>
        <p:spPr>
          <a:xfrm>
            <a:off x="2822686" y="4003828"/>
            <a:ext cx="5200273" cy="2819305"/>
          </a:xfrm>
          <a:prstGeom prst="rect">
            <a:avLst/>
          </a:prstGeom>
        </p:spPr>
      </p:pic>
    </p:spTree>
    <p:extLst>
      <p:ext uri="{BB962C8B-B14F-4D97-AF65-F5344CB8AC3E}">
        <p14:creationId xmlns:p14="http://schemas.microsoft.com/office/powerpoint/2010/main" val="63508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56B3D-175A-4D84-8A17-72CECC4E248A}"/>
              </a:ext>
            </a:extLst>
          </p:cNvPr>
          <p:cNvPicPr>
            <a:picLocks noChangeAspect="1"/>
          </p:cNvPicPr>
          <p:nvPr/>
        </p:nvPicPr>
        <p:blipFill>
          <a:blip r:embed="rId2"/>
          <a:stretch>
            <a:fillRect/>
          </a:stretch>
        </p:blipFill>
        <p:spPr>
          <a:xfrm>
            <a:off x="10144684" y="319953"/>
            <a:ext cx="1737511" cy="2011854"/>
          </a:xfrm>
          <a:prstGeom prst="rect">
            <a:avLst/>
          </a:prstGeom>
        </p:spPr>
      </p:pic>
      <p:sp>
        <p:nvSpPr>
          <p:cNvPr id="12" name="TextBox 11">
            <a:extLst>
              <a:ext uri="{FF2B5EF4-FFF2-40B4-BE49-F238E27FC236}">
                <a16:creationId xmlns:a16="http://schemas.microsoft.com/office/drawing/2014/main" id="{971A2F80-305D-45D6-5299-00E96A0231EC}"/>
              </a:ext>
            </a:extLst>
          </p:cNvPr>
          <p:cNvSpPr txBox="1"/>
          <p:nvPr/>
        </p:nvSpPr>
        <p:spPr>
          <a:xfrm>
            <a:off x="1368225" y="1984323"/>
            <a:ext cx="3675355" cy="369332"/>
          </a:xfrm>
          <a:prstGeom prst="rect">
            <a:avLst/>
          </a:prstGeom>
          <a:noFill/>
        </p:spPr>
        <p:txBody>
          <a:bodyPr wrap="square" rtlCol="0">
            <a:spAutoFit/>
          </a:bodyPr>
          <a:lstStyle/>
          <a:p>
            <a:r>
              <a:rPr lang="en-US" u="sng" dirty="0"/>
              <a:t>Maintenance Requests</a:t>
            </a:r>
          </a:p>
        </p:txBody>
      </p:sp>
      <p:sp>
        <p:nvSpPr>
          <p:cNvPr id="13" name="TextBox 12">
            <a:extLst>
              <a:ext uri="{FF2B5EF4-FFF2-40B4-BE49-F238E27FC236}">
                <a16:creationId xmlns:a16="http://schemas.microsoft.com/office/drawing/2014/main" id="{8C313ABA-35DC-D270-2AB5-AD4AD282A8AB}"/>
              </a:ext>
            </a:extLst>
          </p:cNvPr>
          <p:cNvSpPr txBox="1"/>
          <p:nvPr/>
        </p:nvSpPr>
        <p:spPr>
          <a:xfrm>
            <a:off x="7022763" y="1871933"/>
            <a:ext cx="3542190" cy="369332"/>
          </a:xfrm>
          <a:prstGeom prst="rect">
            <a:avLst/>
          </a:prstGeom>
          <a:noFill/>
        </p:spPr>
        <p:txBody>
          <a:bodyPr wrap="square" rtlCol="0">
            <a:spAutoFit/>
          </a:bodyPr>
          <a:lstStyle/>
          <a:p>
            <a:r>
              <a:rPr lang="en-US" u="sng" dirty="0"/>
              <a:t>Fire Loss Due To Incident</a:t>
            </a:r>
          </a:p>
        </p:txBody>
      </p:sp>
      <p:pic>
        <p:nvPicPr>
          <p:cNvPr id="5" name="Picture 4">
            <a:extLst>
              <a:ext uri="{FF2B5EF4-FFF2-40B4-BE49-F238E27FC236}">
                <a16:creationId xmlns:a16="http://schemas.microsoft.com/office/drawing/2014/main" id="{0185BBAA-DDE8-D14F-C46F-239926CB2EF8}"/>
              </a:ext>
            </a:extLst>
          </p:cNvPr>
          <p:cNvPicPr>
            <a:picLocks noChangeAspect="1"/>
          </p:cNvPicPr>
          <p:nvPr/>
        </p:nvPicPr>
        <p:blipFill>
          <a:blip r:embed="rId3"/>
          <a:stretch>
            <a:fillRect/>
          </a:stretch>
        </p:blipFill>
        <p:spPr>
          <a:xfrm>
            <a:off x="155757" y="2485244"/>
            <a:ext cx="5403966" cy="3035693"/>
          </a:xfrm>
          <a:prstGeom prst="rect">
            <a:avLst/>
          </a:prstGeom>
        </p:spPr>
      </p:pic>
      <p:pic>
        <p:nvPicPr>
          <p:cNvPr id="7" name="Picture 6">
            <a:extLst>
              <a:ext uri="{FF2B5EF4-FFF2-40B4-BE49-F238E27FC236}">
                <a16:creationId xmlns:a16="http://schemas.microsoft.com/office/drawing/2014/main" id="{28E97A32-A23D-8D19-6441-407E5F69D590}"/>
              </a:ext>
            </a:extLst>
          </p:cNvPr>
          <p:cNvPicPr>
            <a:picLocks noChangeAspect="1"/>
          </p:cNvPicPr>
          <p:nvPr/>
        </p:nvPicPr>
        <p:blipFill>
          <a:blip r:embed="rId4"/>
          <a:stretch>
            <a:fillRect/>
          </a:stretch>
        </p:blipFill>
        <p:spPr>
          <a:xfrm>
            <a:off x="6096000" y="2485244"/>
            <a:ext cx="5442566" cy="3035694"/>
          </a:xfrm>
          <a:prstGeom prst="rect">
            <a:avLst/>
          </a:prstGeom>
        </p:spPr>
      </p:pic>
    </p:spTree>
    <p:extLst>
      <p:ext uri="{BB962C8B-B14F-4D97-AF65-F5344CB8AC3E}">
        <p14:creationId xmlns:p14="http://schemas.microsoft.com/office/powerpoint/2010/main" val="92362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268F-7E9A-4054-8E5C-C90935ACACF3}"/>
              </a:ext>
            </a:extLst>
          </p:cNvPr>
          <p:cNvSpPr>
            <a:spLocks noGrp="1"/>
          </p:cNvSpPr>
          <p:nvPr>
            <p:ph type="title"/>
          </p:nvPr>
        </p:nvSpPr>
        <p:spPr>
          <a:xfrm>
            <a:off x="464312" y="0"/>
            <a:ext cx="10353762" cy="970450"/>
          </a:xfrm>
        </p:spPr>
        <p:txBody>
          <a:bodyPr/>
          <a:lstStyle/>
          <a:p>
            <a:r>
              <a:rPr lang="en-US" u="sng" dirty="0"/>
              <a:t>July Emergency Responses</a:t>
            </a:r>
          </a:p>
        </p:txBody>
      </p:sp>
      <p:pic>
        <p:nvPicPr>
          <p:cNvPr id="4" name="Picture 3">
            <a:extLst>
              <a:ext uri="{FF2B5EF4-FFF2-40B4-BE49-F238E27FC236}">
                <a16:creationId xmlns:a16="http://schemas.microsoft.com/office/drawing/2014/main" id="{32023D88-7868-4FB0-8231-B9603B581BC5}"/>
              </a:ext>
            </a:extLst>
          </p:cNvPr>
          <p:cNvPicPr>
            <a:picLocks noChangeAspect="1"/>
          </p:cNvPicPr>
          <p:nvPr/>
        </p:nvPicPr>
        <p:blipFill>
          <a:blip r:embed="rId2"/>
          <a:stretch>
            <a:fillRect/>
          </a:stretch>
        </p:blipFill>
        <p:spPr>
          <a:xfrm>
            <a:off x="10318169" y="95505"/>
            <a:ext cx="1737511" cy="2011854"/>
          </a:xfrm>
          <a:prstGeom prst="rect">
            <a:avLst/>
          </a:prstGeom>
        </p:spPr>
      </p:pic>
      <p:sp>
        <p:nvSpPr>
          <p:cNvPr id="7" name="TextBox 6">
            <a:extLst>
              <a:ext uri="{FF2B5EF4-FFF2-40B4-BE49-F238E27FC236}">
                <a16:creationId xmlns:a16="http://schemas.microsoft.com/office/drawing/2014/main" id="{4874E027-76AC-417F-BEC0-A86217985D37}"/>
              </a:ext>
            </a:extLst>
          </p:cNvPr>
          <p:cNvSpPr txBox="1"/>
          <p:nvPr/>
        </p:nvSpPr>
        <p:spPr>
          <a:xfrm>
            <a:off x="4234836" y="2062213"/>
            <a:ext cx="782084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EMS 			105 (54 Transports, 2 Transfer of care to Air ambulance)</a:t>
            </a:r>
          </a:p>
          <a:p>
            <a:pPr marL="285750" indent="-285750">
              <a:buFont typeface="Arial" panose="020B0604020202020204" pitchFamily="34" charset="0"/>
              <a:buChar char="•"/>
            </a:pPr>
            <a:r>
              <a:rPr lang="en-US" b="1" dirty="0"/>
              <a:t>Fire			20</a:t>
            </a:r>
          </a:p>
          <a:p>
            <a:pPr marL="285750" indent="-285750">
              <a:buFont typeface="Arial" panose="020B0604020202020204" pitchFamily="34" charset="0"/>
              <a:buChar char="•"/>
            </a:pPr>
            <a:r>
              <a:rPr lang="en-US" b="1" u="sng" dirty="0"/>
              <a:t>Public Assist 	67_</a:t>
            </a:r>
          </a:p>
          <a:p>
            <a:pPr marL="285750" indent="-285750">
              <a:buFont typeface="Arial" panose="020B0604020202020204" pitchFamily="34" charset="0"/>
              <a:buChar char="•"/>
            </a:pPr>
            <a:r>
              <a:rPr lang="en-US" b="1" dirty="0"/>
              <a:t>Total Calls	192</a:t>
            </a:r>
          </a:p>
        </p:txBody>
      </p:sp>
      <p:pic>
        <p:nvPicPr>
          <p:cNvPr id="6" name="Picture 5" descr="A pie chart with text and numbers&#10;&#10;Description automatically generated">
            <a:extLst>
              <a:ext uri="{FF2B5EF4-FFF2-40B4-BE49-F238E27FC236}">
                <a16:creationId xmlns:a16="http://schemas.microsoft.com/office/drawing/2014/main" id="{7374AAA7-EA04-3DA8-EF7A-742916966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588"/>
            <a:ext cx="4246307" cy="2830871"/>
          </a:xfrm>
          <a:prstGeom prst="rect">
            <a:avLst/>
          </a:prstGeom>
        </p:spPr>
      </p:pic>
      <p:pic>
        <p:nvPicPr>
          <p:cNvPr id="9" name="Picture 8">
            <a:extLst>
              <a:ext uri="{FF2B5EF4-FFF2-40B4-BE49-F238E27FC236}">
                <a16:creationId xmlns:a16="http://schemas.microsoft.com/office/drawing/2014/main" id="{221EF282-6B40-6647-B9D8-7E7DFA40DEF9}"/>
              </a:ext>
            </a:extLst>
          </p:cNvPr>
          <p:cNvPicPr>
            <a:picLocks noChangeAspect="1"/>
          </p:cNvPicPr>
          <p:nvPr/>
        </p:nvPicPr>
        <p:blipFill>
          <a:blip r:embed="rId4"/>
          <a:stretch>
            <a:fillRect/>
          </a:stretch>
        </p:blipFill>
        <p:spPr>
          <a:xfrm>
            <a:off x="341549" y="3667014"/>
            <a:ext cx="11331922" cy="3124471"/>
          </a:xfrm>
          <a:prstGeom prst="rect">
            <a:avLst/>
          </a:prstGeom>
        </p:spPr>
      </p:pic>
    </p:spTree>
    <p:extLst>
      <p:ext uri="{BB962C8B-B14F-4D97-AF65-F5344CB8AC3E}">
        <p14:creationId xmlns:p14="http://schemas.microsoft.com/office/powerpoint/2010/main" val="321049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620F8-7C99-1937-5B3E-8E4B44F8C075}"/>
              </a:ext>
            </a:extLst>
          </p:cNvPr>
          <p:cNvPicPr>
            <a:picLocks noChangeAspect="1"/>
          </p:cNvPicPr>
          <p:nvPr/>
        </p:nvPicPr>
        <p:blipFill>
          <a:blip r:embed="rId2"/>
          <a:stretch>
            <a:fillRect/>
          </a:stretch>
        </p:blipFill>
        <p:spPr>
          <a:xfrm>
            <a:off x="10069594" y="166526"/>
            <a:ext cx="1737511" cy="2011854"/>
          </a:xfrm>
          <a:prstGeom prst="rect">
            <a:avLst/>
          </a:prstGeom>
        </p:spPr>
      </p:pic>
      <p:sp>
        <p:nvSpPr>
          <p:cNvPr id="5" name="TextBox 4">
            <a:extLst>
              <a:ext uri="{FF2B5EF4-FFF2-40B4-BE49-F238E27FC236}">
                <a16:creationId xmlns:a16="http://schemas.microsoft.com/office/drawing/2014/main" id="{EF899D17-E95D-2B0A-4CAA-4A0516B598BD}"/>
              </a:ext>
            </a:extLst>
          </p:cNvPr>
          <p:cNvSpPr txBox="1"/>
          <p:nvPr/>
        </p:nvSpPr>
        <p:spPr>
          <a:xfrm>
            <a:off x="3761173" y="166064"/>
            <a:ext cx="3471169" cy="523220"/>
          </a:xfrm>
          <a:prstGeom prst="rect">
            <a:avLst/>
          </a:prstGeom>
          <a:noFill/>
        </p:spPr>
        <p:txBody>
          <a:bodyPr wrap="square" rtlCol="0">
            <a:spAutoFit/>
          </a:bodyPr>
          <a:lstStyle/>
          <a:p>
            <a:r>
              <a:rPr lang="en-US" sz="2800" dirty="0"/>
              <a:t>YTD Call Volume</a:t>
            </a:r>
          </a:p>
        </p:txBody>
      </p:sp>
      <p:pic>
        <p:nvPicPr>
          <p:cNvPr id="3" name="Picture 2">
            <a:extLst>
              <a:ext uri="{FF2B5EF4-FFF2-40B4-BE49-F238E27FC236}">
                <a16:creationId xmlns:a16="http://schemas.microsoft.com/office/drawing/2014/main" id="{64F3A085-593B-4C00-F2C6-E7F6D328FEBA}"/>
              </a:ext>
            </a:extLst>
          </p:cNvPr>
          <p:cNvPicPr>
            <a:picLocks noChangeAspect="1"/>
          </p:cNvPicPr>
          <p:nvPr/>
        </p:nvPicPr>
        <p:blipFill>
          <a:blip r:embed="rId3"/>
          <a:stretch>
            <a:fillRect/>
          </a:stretch>
        </p:blipFill>
        <p:spPr>
          <a:xfrm>
            <a:off x="456805" y="577195"/>
            <a:ext cx="9395118" cy="3397566"/>
          </a:xfrm>
          <a:prstGeom prst="rect">
            <a:avLst/>
          </a:prstGeom>
        </p:spPr>
      </p:pic>
      <p:pic>
        <p:nvPicPr>
          <p:cNvPr id="7" name="Picture 6">
            <a:extLst>
              <a:ext uri="{FF2B5EF4-FFF2-40B4-BE49-F238E27FC236}">
                <a16:creationId xmlns:a16="http://schemas.microsoft.com/office/drawing/2014/main" id="{DB57E8AB-D65B-8CC9-D162-1002BE68C35B}"/>
              </a:ext>
            </a:extLst>
          </p:cNvPr>
          <p:cNvPicPr>
            <a:picLocks noChangeAspect="1"/>
          </p:cNvPicPr>
          <p:nvPr/>
        </p:nvPicPr>
        <p:blipFill>
          <a:blip r:embed="rId4"/>
          <a:stretch>
            <a:fillRect/>
          </a:stretch>
        </p:blipFill>
        <p:spPr>
          <a:xfrm>
            <a:off x="77915" y="4119717"/>
            <a:ext cx="11989131" cy="2689972"/>
          </a:xfrm>
          <a:prstGeom prst="rect">
            <a:avLst/>
          </a:prstGeom>
        </p:spPr>
      </p:pic>
    </p:spTree>
    <p:extLst>
      <p:ext uri="{BB962C8B-B14F-4D97-AF65-F5344CB8AC3E}">
        <p14:creationId xmlns:p14="http://schemas.microsoft.com/office/powerpoint/2010/main" val="2594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BF84-8AC3-FC33-97B3-4A476B80E006}"/>
              </a:ext>
            </a:extLst>
          </p:cNvPr>
          <p:cNvSpPr>
            <a:spLocks noGrp="1"/>
          </p:cNvSpPr>
          <p:nvPr>
            <p:ph type="title"/>
          </p:nvPr>
        </p:nvSpPr>
        <p:spPr>
          <a:xfrm>
            <a:off x="1" y="254914"/>
            <a:ext cx="9802760" cy="970450"/>
          </a:xfrm>
        </p:spPr>
        <p:txBody>
          <a:bodyPr>
            <a:normAutofit/>
          </a:bodyPr>
          <a:lstStyle/>
          <a:p>
            <a:r>
              <a:rPr lang="en-US" u="sng" dirty="0"/>
              <a:t>July Ambulance Transports by Destination </a:t>
            </a:r>
          </a:p>
        </p:txBody>
      </p:sp>
      <p:pic>
        <p:nvPicPr>
          <p:cNvPr id="11" name="Picture 10">
            <a:extLst>
              <a:ext uri="{FF2B5EF4-FFF2-40B4-BE49-F238E27FC236}">
                <a16:creationId xmlns:a16="http://schemas.microsoft.com/office/drawing/2014/main" id="{DC98EA08-EFC5-B8AD-A0D6-92C69BC447BF}"/>
              </a:ext>
            </a:extLst>
          </p:cNvPr>
          <p:cNvPicPr>
            <a:picLocks noChangeAspect="1"/>
          </p:cNvPicPr>
          <p:nvPr/>
        </p:nvPicPr>
        <p:blipFill>
          <a:blip r:embed="rId2"/>
          <a:stretch>
            <a:fillRect/>
          </a:stretch>
        </p:blipFill>
        <p:spPr>
          <a:xfrm>
            <a:off x="10229181" y="84665"/>
            <a:ext cx="1737511" cy="2011854"/>
          </a:xfrm>
          <a:prstGeom prst="rect">
            <a:avLst/>
          </a:prstGeom>
        </p:spPr>
      </p:pic>
      <p:pic>
        <p:nvPicPr>
          <p:cNvPr id="5" name="Picture 4" descr="A chart of transportation by destination&#10;&#10;Description automatically generated">
            <a:extLst>
              <a:ext uri="{FF2B5EF4-FFF2-40B4-BE49-F238E27FC236}">
                <a16:creationId xmlns:a16="http://schemas.microsoft.com/office/drawing/2014/main" id="{DA826773-955C-7485-9B3F-EE1DA6867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304" y="1015588"/>
            <a:ext cx="4965908" cy="3310605"/>
          </a:xfrm>
          <a:prstGeom prst="rect">
            <a:avLst/>
          </a:prstGeom>
        </p:spPr>
      </p:pic>
      <p:pic>
        <p:nvPicPr>
          <p:cNvPr id="8" name="Picture 7">
            <a:extLst>
              <a:ext uri="{FF2B5EF4-FFF2-40B4-BE49-F238E27FC236}">
                <a16:creationId xmlns:a16="http://schemas.microsoft.com/office/drawing/2014/main" id="{E37331F5-5C98-5FD4-EB1A-4984952A8502}"/>
              </a:ext>
            </a:extLst>
          </p:cNvPr>
          <p:cNvPicPr>
            <a:picLocks noChangeAspect="1"/>
          </p:cNvPicPr>
          <p:nvPr/>
        </p:nvPicPr>
        <p:blipFill>
          <a:blip r:embed="rId4"/>
          <a:stretch>
            <a:fillRect/>
          </a:stretch>
        </p:blipFill>
        <p:spPr>
          <a:xfrm>
            <a:off x="6756" y="4404853"/>
            <a:ext cx="12192635" cy="2453148"/>
          </a:xfrm>
          <a:prstGeom prst="rect">
            <a:avLst/>
          </a:prstGeom>
        </p:spPr>
      </p:pic>
    </p:spTree>
    <p:extLst>
      <p:ext uri="{BB962C8B-B14F-4D97-AF65-F5344CB8AC3E}">
        <p14:creationId xmlns:p14="http://schemas.microsoft.com/office/powerpoint/2010/main" val="142665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9F9F-85FD-7DD1-F911-2BBEF6E960E0}"/>
              </a:ext>
            </a:extLst>
          </p:cNvPr>
          <p:cNvSpPr>
            <a:spLocks noGrp="1"/>
          </p:cNvSpPr>
          <p:nvPr>
            <p:ph type="title"/>
          </p:nvPr>
        </p:nvSpPr>
        <p:spPr>
          <a:xfrm>
            <a:off x="-80241" y="-383457"/>
            <a:ext cx="9563877" cy="969963"/>
          </a:xfrm>
        </p:spPr>
        <p:txBody>
          <a:bodyPr vert="horz" lIns="91440" tIns="45720" rIns="91440" bIns="45720" rtlCol="0" anchor="b">
            <a:noAutofit/>
          </a:bodyPr>
          <a:lstStyle/>
          <a:p>
            <a:r>
              <a:rPr lang="en-US" sz="3600" dirty="0"/>
              <a:t>July Emergency Responses By Station </a:t>
            </a:r>
          </a:p>
        </p:txBody>
      </p:sp>
      <p:pic>
        <p:nvPicPr>
          <p:cNvPr id="6" name="Picture 5">
            <a:extLst>
              <a:ext uri="{FF2B5EF4-FFF2-40B4-BE49-F238E27FC236}">
                <a16:creationId xmlns:a16="http://schemas.microsoft.com/office/drawing/2014/main" id="{6A92A855-A8A8-0863-1280-F682C861965A}"/>
              </a:ext>
            </a:extLst>
          </p:cNvPr>
          <p:cNvPicPr>
            <a:picLocks noChangeAspect="1"/>
          </p:cNvPicPr>
          <p:nvPr/>
        </p:nvPicPr>
        <p:blipFill>
          <a:blip r:embed="rId4"/>
          <a:stretch>
            <a:fillRect/>
          </a:stretch>
        </p:blipFill>
        <p:spPr>
          <a:xfrm>
            <a:off x="10256774" y="181424"/>
            <a:ext cx="1737511" cy="2011854"/>
          </a:xfrm>
          <a:prstGeom prst="rect">
            <a:avLst/>
          </a:prstGeom>
        </p:spPr>
      </p:pic>
      <p:sp>
        <p:nvSpPr>
          <p:cNvPr id="9" name="TextBox 8">
            <a:extLst>
              <a:ext uri="{FF2B5EF4-FFF2-40B4-BE49-F238E27FC236}">
                <a16:creationId xmlns:a16="http://schemas.microsoft.com/office/drawing/2014/main" id="{F05CE00E-D0B4-1EDF-9C7B-152CC86C3BD6}"/>
              </a:ext>
            </a:extLst>
          </p:cNvPr>
          <p:cNvSpPr txBox="1"/>
          <p:nvPr/>
        </p:nvSpPr>
        <p:spPr>
          <a:xfrm>
            <a:off x="97515" y="1187351"/>
            <a:ext cx="5273950" cy="4893647"/>
          </a:xfrm>
          <a:prstGeom prst="rect">
            <a:avLst/>
          </a:prstGeom>
          <a:noFill/>
        </p:spPr>
        <p:txBody>
          <a:bodyPr wrap="square" rtlCol="0">
            <a:spAutoFit/>
          </a:bodyPr>
          <a:lstStyle/>
          <a:p>
            <a:r>
              <a:rPr lang="en-US" sz="2400" dirty="0"/>
              <a:t>Primary Responses by Station</a:t>
            </a:r>
          </a:p>
          <a:p>
            <a:pPr marL="342900" indent="-342900">
              <a:buFont typeface="Arial" panose="020B0604020202020204" pitchFamily="34" charset="0"/>
              <a:buChar char="•"/>
            </a:pPr>
            <a:r>
              <a:rPr lang="en-US" sz="2400" dirty="0"/>
              <a:t>Station 1		74</a:t>
            </a:r>
          </a:p>
          <a:p>
            <a:pPr marL="342900" indent="-342900">
              <a:buFont typeface="Arial" panose="020B0604020202020204" pitchFamily="34" charset="0"/>
              <a:buChar char="•"/>
            </a:pPr>
            <a:r>
              <a:rPr lang="en-US" sz="2400" dirty="0"/>
              <a:t>Station 2		51</a:t>
            </a:r>
          </a:p>
          <a:p>
            <a:pPr marL="342900" indent="-342900">
              <a:buFont typeface="Arial" panose="020B0604020202020204" pitchFamily="34" charset="0"/>
              <a:buChar char="•"/>
            </a:pPr>
            <a:r>
              <a:rPr lang="en-US" sz="2400" dirty="0"/>
              <a:t>Station 3		25</a:t>
            </a:r>
          </a:p>
          <a:p>
            <a:pPr marL="342900" indent="-342900">
              <a:buFont typeface="Arial" panose="020B0604020202020204" pitchFamily="34" charset="0"/>
              <a:buChar char="•"/>
            </a:pPr>
            <a:r>
              <a:rPr lang="en-US" sz="2400" dirty="0"/>
              <a:t>Station 4		42</a:t>
            </a:r>
          </a:p>
          <a:p>
            <a:endParaRPr lang="en-US" sz="2400" dirty="0"/>
          </a:p>
          <a:p>
            <a:endParaRPr lang="en-US" sz="2400" dirty="0"/>
          </a:p>
          <a:p>
            <a:endParaRPr lang="en-US" sz="2400" dirty="0"/>
          </a:p>
          <a:p>
            <a:r>
              <a:rPr lang="en-US" sz="2400" dirty="0"/>
              <a:t>Secondary Responses by Station</a:t>
            </a:r>
          </a:p>
          <a:p>
            <a:pPr marL="342900" indent="-342900">
              <a:buFont typeface="Arial" panose="020B0604020202020204" pitchFamily="34" charset="0"/>
              <a:buChar char="•"/>
            </a:pPr>
            <a:r>
              <a:rPr lang="en-US" sz="2400" dirty="0"/>
              <a:t>Station 1		5</a:t>
            </a:r>
          </a:p>
          <a:p>
            <a:pPr marL="342900" indent="-342900">
              <a:buFont typeface="Arial" panose="020B0604020202020204" pitchFamily="34" charset="0"/>
              <a:buChar char="•"/>
            </a:pPr>
            <a:r>
              <a:rPr lang="en-US" sz="2400" dirty="0"/>
              <a:t>Station 2 		36</a:t>
            </a:r>
          </a:p>
          <a:p>
            <a:pPr marL="342900" indent="-342900">
              <a:buFont typeface="Arial" panose="020B0604020202020204" pitchFamily="34" charset="0"/>
              <a:buChar char="•"/>
            </a:pPr>
            <a:r>
              <a:rPr lang="en-US" sz="2400" dirty="0"/>
              <a:t>Station 3		14</a:t>
            </a:r>
          </a:p>
          <a:p>
            <a:pPr marL="342900" indent="-342900">
              <a:buFont typeface="Arial" panose="020B0604020202020204" pitchFamily="34" charset="0"/>
              <a:buChar char="•"/>
            </a:pPr>
            <a:r>
              <a:rPr lang="en-US" sz="2400" dirty="0"/>
              <a:t>Station 4		47</a:t>
            </a:r>
          </a:p>
        </p:txBody>
      </p:sp>
      <p:pic>
        <p:nvPicPr>
          <p:cNvPr id="5" name="Picture 4">
            <a:extLst>
              <a:ext uri="{FF2B5EF4-FFF2-40B4-BE49-F238E27FC236}">
                <a16:creationId xmlns:a16="http://schemas.microsoft.com/office/drawing/2014/main" id="{B8060685-2C0A-986A-E61A-2ADCF0110C16}"/>
              </a:ext>
            </a:extLst>
          </p:cNvPr>
          <p:cNvPicPr>
            <a:picLocks noChangeAspect="1"/>
          </p:cNvPicPr>
          <p:nvPr/>
        </p:nvPicPr>
        <p:blipFill>
          <a:blip r:embed="rId5"/>
          <a:stretch>
            <a:fillRect/>
          </a:stretch>
        </p:blipFill>
        <p:spPr>
          <a:xfrm>
            <a:off x="5005994" y="3717545"/>
            <a:ext cx="5056111" cy="2791882"/>
          </a:xfrm>
          <a:prstGeom prst="rect">
            <a:avLst/>
          </a:prstGeom>
        </p:spPr>
      </p:pic>
      <p:pic>
        <p:nvPicPr>
          <p:cNvPr id="10" name="Picture 9">
            <a:extLst>
              <a:ext uri="{FF2B5EF4-FFF2-40B4-BE49-F238E27FC236}">
                <a16:creationId xmlns:a16="http://schemas.microsoft.com/office/drawing/2014/main" id="{92E58236-26E5-46D9-8B8F-2B593834D7B8}"/>
              </a:ext>
            </a:extLst>
          </p:cNvPr>
          <p:cNvPicPr>
            <a:picLocks noChangeAspect="1"/>
          </p:cNvPicPr>
          <p:nvPr/>
        </p:nvPicPr>
        <p:blipFill>
          <a:blip r:embed="rId6"/>
          <a:stretch>
            <a:fillRect/>
          </a:stretch>
        </p:blipFill>
        <p:spPr>
          <a:xfrm>
            <a:off x="5005994" y="597938"/>
            <a:ext cx="5056111" cy="3190680"/>
          </a:xfrm>
          <a:prstGeom prst="rect">
            <a:avLst/>
          </a:prstGeom>
        </p:spPr>
      </p:pic>
    </p:spTree>
    <p:extLst>
      <p:ext uri="{BB962C8B-B14F-4D97-AF65-F5344CB8AC3E}">
        <p14:creationId xmlns:p14="http://schemas.microsoft.com/office/powerpoint/2010/main" val="50569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A540-F544-79F8-9C3B-F59B65B175DA}"/>
              </a:ext>
            </a:extLst>
          </p:cNvPr>
          <p:cNvSpPr>
            <a:spLocks noGrp="1"/>
          </p:cNvSpPr>
          <p:nvPr>
            <p:ph type="title"/>
          </p:nvPr>
        </p:nvSpPr>
        <p:spPr>
          <a:xfrm>
            <a:off x="197715" y="931027"/>
            <a:ext cx="9738804" cy="512648"/>
          </a:xfrm>
        </p:spPr>
        <p:txBody>
          <a:bodyPr>
            <a:noAutofit/>
          </a:bodyPr>
          <a:lstStyle/>
          <a:p>
            <a:r>
              <a:rPr lang="en-US" sz="2700" dirty="0"/>
              <a:t>July Combined Primary/Secondary Unit responses by station</a:t>
            </a:r>
          </a:p>
        </p:txBody>
      </p:sp>
      <p:pic>
        <p:nvPicPr>
          <p:cNvPr id="4" name="Picture 3">
            <a:extLst>
              <a:ext uri="{FF2B5EF4-FFF2-40B4-BE49-F238E27FC236}">
                <a16:creationId xmlns:a16="http://schemas.microsoft.com/office/drawing/2014/main" id="{66EBDE28-C41C-C05B-9587-52984F6DFFCD}"/>
              </a:ext>
            </a:extLst>
          </p:cNvPr>
          <p:cNvPicPr>
            <a:picLocks noChangeAspect="1"/>
          </p:cNvPicPr>
          <p:nvPr/>
        </p:nvPicPr>
        <p:blipFill>
          <a:blip r:embed="rId2"/>
          <a:stretch>
            <a:fillRect/>
          </a:stretch>
        </p:blipFill>
        <p:spPr>
          <a:xfrm>
            <a:off x="10256774" y="181424"/>
            <a:ext cx="1737511" cy="2011854"/>
          </a:xfrm>
          <a:prstGeom prst="rect">
            <a:avLst/>
          </a:prstGeom>
        </p:spPr>
      </p:pic>
      <p:sp>
        <p:nvSpPr>
          <p:cNvPr id="7" name="TextBox 6">
            <a:extLst>
              <a:ext uri="{FF2B5EF4-FFF2-40B4-BE49-F238E27FC236}">
                <a16:creationId xmlns:a16="http://schemas.microsoft.com/office/drawing/2014/main" id="{6D001DD5-1F23-18FE-3000-153CC6ACBD67}"/>
              </a:ext>
            </a:extLst>
          </p:cNvPr>
          <p:cNvSpPr txBox="1"/>
          <p:nvPr/>
        </p:nvSpPr>
        <p:spPr>
          <a:xfrm>
            <a:off x="372862" y="3278592"/>
            <a:ext cx="3595456" cy="156966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Station 1			79</a:t>
            </a:r>
          </a:p>
          <a:p>
            <a:pPr marL="285750" indent="-285750">
              <a:buFont typeface="Wingdings" panose="05000000000000000000" pitchFamily="2" charset="2"/>
              <a:buChar char="v"/>
            </a:pPr>
            <a:r>
              <a:rPr lang="en-US" sz="2400" dirty="0"/>
              <a:t>Station 2			87</a:t>
            </a:r>
          </a:p>
          <a:p>
            <a:pPr marL="285750" indent="-285750">
              <a:buFont typeface="Wingdings" panose="05000000000000000000" pitchFamily="2" charset="2"/>
              <a:buChar char="v"/>
            </a:pPr>
            <a:r>
              <a:rPr lang="en-US" sz="2400" dirty="0"/>
              <a:t>Station 3			39</a:t>
            </a:r>
          </a:p>
          <a:p>
            <a:pPr marL="285750" indent="-285750">
              <a:buFont typeface="Wingdings" panose="05000000000000000000" pitchFamily="2" charset="2"/>
              <a:buChar char="v"/>
            </a:pPr>
            <a:r>
              <a:rPr lang="en-US" sz="2400" dirty="0"/>
              <a:t>Station 4			89</a:t>
            </a:r>
          </a:p>
        </p:txBody>
      </p:sp>
      <p:pic>
        <p:nvPicPr>
          <p:cNvPr id="6" name="Picture 5">
            <a:extLst>
              <a:ext uri="{FF2B5EF4-FFF2-40B4-BE49-F238E27FC236}">
                <a16:creationId xmlns:a16="http://schemas.microsoft.com/office/drawing/2014/main" id="{CC14D38B-8BD1-C3EE-DF44-5E59495E041D}"/>
              </a:ext>
            </a:extLst>
          </p:cNvPr>
          <p:cNvPicPr>
            <a:picLocks noChangeAspect="1"/>
          </p:cNvPicPr>
          <p:nvPr/>
        </p:nvPicPr>
        <p:blipFill>
          <a:blip r:embed="rId3"/>
          <a:stretch>
            <a:fillRect/>
          </a:stretch>
        </p:blipFill>
        <p:spPr>
          <a:xfrm>
            <a:off x="3968318" y="2009977"/>
            <a:ext cx="6654285" cy="3916996"/>
          </a:xfrm>
          <a:prstGeom prst="rect">
            <a:avLst/>
          </a:prstGeom>
        </p:spPr>
      </p:pic>
    </p:spTree>
    <p:extLst>
      <p:ext uri="{BB962C8B-B14F-4D97-AF65-F5344CB8AC3E}">
        <p14:creationId xmlns:p14="http://schemas.microsoft.com/office/powerpoint/2010/main" val="307166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7DC082-5DA0-4485-919F-1CA90985E20A}"/>
              </a:ext>
            </a:extLst>
          </p:cNvPr>
          <p:cNvPicPr>
            <a:picLocks noChangeAspect="1"/>
          </p:cNvPicPr>
          <p:nvPr/>
        </p:nvPicPr>
        <p:blipFill>
          <a:blip r:embed="rId2"/>
          <a:stretch>
            <a:fillRect/>
          </a:stretch>
        </p:blipFill>
        <p:spPr>
          <a:xfrm>
            <a:off x="10318169" y="95505"/>
            <a:ext cx="1737511" cy="2011854"/>
          </a:xfrm>
          <a:prstGeom prst="rect">
            <a:avLst/>
          </a:prstGeom>
        </p:spPr>
      </p:pic>
      <p:sp>
        <p:nvSpPr>
          <p:cNvPr id="7" name="TextBox 6">
            <a:extLst>
              <a:ext uri="{FF2B5EF4-FFF2-40B4-BE49-F238E27FC236}">
                <a16:creationId xmlns:a16="http://schemas.microsoft.com/office/drawing/2014/main" id="{6F5124D5-A3A7-4576-A7A0-D424421DE2E9}"/>
              </a:ext>
            </a:extLst>
          </p:cNvPr>
          <p:cNvSpPr txBox="1"/>
          <p:nvPr/>
        </p:nvSpPr>
        <p:spPr>
          <a:xfrm>
            <a:off x="2938634" y="5176672"/>
            <a:ext cx="5412181" cy="1384995"/>
          </a:xfrm>
          <a:prstGeom prst="rect">
            <a:avLst/>
          </a:prstGeom>
          <a:noFill/>
        </p:spPr>
        <p:txBody>
          <a:bodyPr wrap="square" rtlCol="0">
            <a:spAutoFit/>
          </a:bodyPr>
          <a:lstStyle/>
          <a:p>
            <a:pPr algn="ctr"/>
            <a:r>
              <a:rPr lang="en-US" sz="2800" dirty="0"/>
              <a:t>A Shift 66</a:t>
            </a:r>
          </a:p>
          <a:p>
            <a:pPr algn="ctr"/>
            <a:r>
              <a:rPr lang="en-US" sz="2800" dirty="0"/>
              <a:t>B Shift 71</a:t>
            </a:r>
          </a:p>
          <a:p>
            <a:pPr algn="ctr"/>
            <a:r>
              <a:rPr lang="en-US" sz="2800" dirty="0"/>
              <a:t>C shift 53 </a:t>
            </a:r>
          </a:p>
        </p:txBody>
      </p:sp>
      <p:sp>
        <p:nvSpPr>
          <p:cNvPr id="8" name="TextBox 7">
            <a:extLst>
              <a:ext uri="{FF2B5EF4-FFF2-40B4-BE49-F238E27FC236}">
                <a16:creationId xmlns:a16="http://schemas.microsoft.com/office/drawing/2014/main" id="{B5C40975-6565-ADFF-5E55-CEC72E1AF198}"/>
              </a:ext>
            </a:extLst>
          </p:cNvPr>
          <p:cNvSpPr txBox="1"/>
          <p:nvPr/>
        </p:nvSpPr>
        <p:spPr>
          <a:xfrm>
            <a:off x="2935436" y="184236"/>
            <a:ext cx="5415379" cy="584775"/>
          </a:xfrm>
          <a:prstGeom prst="rect">
            <a:avLst/>
          </a:prstGeom>
          <a:noFill/>
        </p:spPr>
        <p:txBody>
          <a:bodyPr wrap="square" rtlCol="0">
            <a:spAutoFit/>
          </a:bodyPr>
          <a:lstStyle/>
          <a:p>
            <a:pPr algn="ctr"/>
            <a:r>
              <a:rPr lang="en-US" sz="3200" b="1" u="sng" dirty="0"/>
              <a:t>July Incidents by shift</a:t>
            </a:r>
          </a:p>
        </p:txBody>
      </p:sp>
      <p:sp>
        <p:nvSpPr>
          <p:cNvPr id="4" name="TextBox 3">
            <a:extLst>
              <a:ext uri="{FF2B5EF4-FFF2-40B4-BE49-F238E27FC236}">
                <a16:creationId xmlns:a16="http://schemas.microsoft.com/office/drawing/2014/main" id="{2D1C5D52-8B45-2AEF-F0B0-4618982D7CE4}"/>
              </a:ext>
            </a:extLst>
          </p:cNvPr>
          <p:cNvSpPr txBox="1"/>
          <p:nvPr/>
        </p:nvSpPr>
        <p:spPr>
          <a:xfrm>
            <a:off x="859472" y="889280"/>
            <a:ext cx="2734323"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FF0000"/>
                </a:solidFill>
              </a:rPr>
              <a:t>A Shift</a:t>
            </a:r>
          </a:p>
          <a:p>
            <a:pPr marL="285750" indent="-285750">
              <a:buFont typeface="Arial" panose="020B0604020202020204" pitchFamily="34" charset="0"/>
              <a:buChar char="•"/>
            </a:pPr>
            <a:r>
              <a:rPr lang="en-US" sz="3200" dirty="0">
                <a:solidFill>
                  <a:srgbClr val="0070C0"/>
                </a:solidFill>
              </a:rPr>
              <a:t>B Shift</a:t>
            </a:r>
          </a:p>
          <a:p>
            <a:pPr marL="285750" indent="-285750">
              <a:buFont typeface="Arial" panose="020B0604020202020204" pitchFamily="34" charset="0"/>
              <a:buChar char="•"/>
            </a:pPr>
            <a:r>
              <a:rPr lang="en-US" sz="3200" dirty="0">
                <a:solidFill>
                  <a:srgbClr val="00B050"/>
                </a:solidFill>
              </a:rPr>
              <a:t>C Shift</a:t>
            </a:r>
          </a:p>
        </p:txBody>
      </p:sp>
      <p:pic>
        <p:nvPicPr>
          <p:cNvPr id="10" name="Picture 9">
            <a:extLst>
              <a:ext uri="{FF2B5EF4-FFF2-40B4-BE49-F238E27FC236}">
                <a16:creationId xmlns:a16="http://schemas.microsoft.com/office/drawing/2014/main" id="{EB38747B-90AF-E933-5101-789568A57265}"/>
              </a:ext>
            </a:extLst>
          </p:cNvPr>
          <p:cNvPicPr>
            <a:picLocks noChangeAspect="1"/>
          </p:cNvPicPr>
          <p:nvPr/>
        </p:nvPicPr>
        <p:blipFill>
          <a:blip r:embed="rId3"/>
          <a:stretch>
            <a:fillRect/>
          </a:stretch>
        </p:blipFill>
        <p:spPr>
          <a:xfrm>
            <a:off x="214979" y="2458940"/>
            <a:ext cx="2832299" cy="2746796"/>
          </a:xfrm>
          <a:prstGeom prst="rect">
            <a:avLst/>
          </a:prstGeom>
        </p:spPr>
      </p:pic>
      <p:pic>
        <p:nvPicPr>
          <p:cNvPr id="19" name="Content Placeholder 18" descr="A graph of a bar chart&#10;&#10;Description automatically generated">
            <a:extLst>
              <a:ext uri="{FF2B5EF4-FFF2-40B4-BE49-F238E27FC236}">
                <a16:creationId xmlns:a16="http://schemas.microsoft.com/office/drawing/2014/main" id="{BBBB3EBC-63AD-0D8C-4FC7-823061820E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61556" y="889280"/>
            <a:ext cx="6431088" cy="4287392"/>
          </a:xfrm>
        </p:spPr>
      </p:pic>
    </p:spTree>
    <p:extLst>
      <p:ext uri="{BB962C8B-B14F-4D97-AF65-F5344CB8AC3E}">
        <p14:creationId xmlns:p14="http://schemas.microsoft.com/office/powerpoint/2010/main" val="240987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456C-8886-C5EE-A19E-F58690E39841}"/>
              </a:ext>
            </a:extLst>
          </p:cNvPr>
          <p:cNvSpPr>
            <a:spLocks noGrp="1"/>
          </p:cNvSpPr>
          <p:nvPr>
            <p:ph type="title"/>
          </p:nvPr>
        </p:nvSpPr>
        <p:spPr>
          <a:xfrm>
            <a:off x="514299" y="-117270"/>
            <a:ext cx="10353762" cy="970450"/>
          </a:xfrm>
        </p:spPr>
        <p:txBody>
          <a:bodyPr/>
          <a:lstStyle/>
          <a:p>
            <a:r>
              <a:rPr lang="en-US" u="sng" dirty="0"/>
              <a:t>Significant Calls</a:t>
            </a:r>
          </a:p>
        </p:txBody>
      </p:sp>
      <p:pic>
        <p:nvPicPr>
          <p:cNvPr id="4" name="Picture 3">
            <a:extLst>
              <a:ext uri="{FF2B5EF4-FFF2-40B4-BE49-F238E27FC236}">
                <a16:creationId xmlns:a16="http://schemas.microsoft.com/office/drawing/2014/main" id="{C4F5ED15-745C-1E09-20C0-009900B282F7}"/>
              </a:ext>
            </a:extLst>
          </p:cNvPr>
          <p:cNvPicPr>
            <a:picLocks noChangeAspect="1"/>
          </p:cNvPicPr>
          <p:nvPr/>
        </p:nvPicPr>
        <p:blipFill>
          <a:blip r:embed="rId2"/>
          <a:stretch>
            <a:fillRect/>
          </a:stretch>
        </p:blipFill>
        <p:spPr>
          <a:xfrm>
            <a:off x="10398800" y="7224"/>
            <a:ext cx="1737511" cy="2011854"/>
          </a:xfrm>
          <a:prstGeom prst="rect">
            <a:avLst/>
          </a:prstGeom>
        </p:spPr>
      </p:pic>
      <p:sp>
        <p:nvSpPr>
          <p:cNvPr id="3" name="TextBox 2">
            <a:extLst>
              <a:ext uri="{FF2B5EF4-FFF2-40B4-BE49-F238E27FC236}">
                <a16:creationId xmlns:a16="http://schemas.microsoft.com/office/drawing/2014/main" id="{42DE336D-5A2E-59F9-34A4-54B312EC4390}"/>
              </a:ext>
            </a:extLst>
          </p:cNvPr>
          <p:cNvSpPr txBox="1"/>
          <p:nvPr/>
        </p:nvSpPr>
        <p:spPr>
          <a:xfrm>
            <a:off x="3799643" y="821837"/>
            <a:ext cx="4128116" cy="523220"/>
          </a:xfrm>
          <a:prstGeom prst="rect">
            <a:avLst/>
          </a:prstGeom>
          <a:noFill/>
        </p:spPr>
        <p:txBody>
          <a:bodyPr wrap="square" rtlCol="0">
            <a:spAutoFit/>
          </a:bodyPr>
          <a:lstStyle/>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endParaRPr lang="en-US" sz="1400" dirty="0"/>
          </a:p>
        </p:txBody>
      </p:sp>
      <p:pic>
        <p:nvPicPr>
          <p:cNvPr id="5" name="Picture 4">
            <a:extLst>
              <a:ext uri="{FF2B5EF4-FFF2-40B4-BE49-F238E27FC236}">
                <a16:creationId xmlns:a16="http://schemas.microsoft.com/office/drawing/2014/main" id="{3F058057-5C68-9E73-9382-0BB452DEDB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7535" y="4998622"/>
            <a:ext cx="3054350" cy="1722120"/>
          </a:xfrm>
          <a:prstGeom prst="rect">
            <a:avLst/>
          </a:prstGeom>
          <a:noFill/>
          <a:ln>
            <a:noFill/>
          </a:ln>
        </p:spPr>
      </p:pic>
      <p:sp>
        <p:nvSpPr>
          <p:cNvPr id="6" name="TextBox 5">
            <a:extLst>
              <a:ext uri="{FF2B5EF4-FFF2-40B4-BE49-F238E27FC236}">
                <a16:creationId xmlns:a16="http://schemas.microsoft.com/office/drawing/2014/main" id="{9C31D267-7733-CA1D-2E67-B215A4C0DB43}"/>
              </a:ext>
            </a:extLst>
          </p:cNvPr>
          <p:cNvSpPr txBox="1"/>
          <p:nvPr/>
        </p:nvSpPr>
        <p:spPr>
          <a:xfrm>
            <a:off x="230515" y="751694"/>
            <a:ext cx="9232492" cy="4339650"/>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Crews responded to a residence for a reported fall injury. Upon arrival, they discovered that the patient had not fallen but was suffering from a heat stroke. The patient then went into cardiac arrest and unfortunately, the crew was not able to resuscitate the patient. </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The crew responded to a significant call involving an elderly male experiencing chest pains and shortness of breath. An EKG indicated an anterior MI, and the patient was airlifted to a nearby hospital for further treatment  </a:t>
            </a:r>
          </a:p>
          <a:p>
            <a:pPr marL="285750" indent="-285750">
              <a:buFont typeface="Wingdings" panose="05000000000000000000" pitchFamily="2" charset="2"/>
              <a:buChar char="v"/>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v"/>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Crew responded to the area of West Frontage Road near Station 2 for a large commercial truck that caught power lines crossing over the road, causing severe damage to one of the power poles. Road closures were in effect from Camino Agosto to Avenida Papalote.</a:t>
            </a:r>
          </a:p>
          <a:p>
            <a:r>
              <a:rPr lang="en-US" sz="1600" dirty="0"/>
              <a:t> </a:t>
            </a:r>
          </a:p>
          <a:p>
            <a:pPr marL="285750" indent="-285750">
              <a:buFont typeface="Wingdings" panose="05000000000000000000" pitchFamily="2" charset="2"/>
              <a:buChar char="v"/>
            </a:pPr>
            <a:r>
              <a:rPr lang="en-US" sz="1600" dirty="0"/>
              <a:t>On Saturday morning, crews responded to Mount Hopkins Road, where several unresponsive cyclists were found after an accident. One critical patient was airlifted to a trauma center, another was transported by ground, and a third left before receiving care.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pic>
        <p:nvPicPr>
          <p:cNvPr id="8" name="Picture 7" descr="A picture containing outdoor, grass, sky, ground&#10;&#10;Description automatically generated">
            <a:extLst>
              <a:ext uri="{FF2B5EF4-FFF2-40B4-BE49-F238E27FC236}">
                <a16:creationId xmlns:a16="http://schemas.microsoft.com/office/drawing/2014/main" id="{2389643F-F471-1BAE-4672-9B51C3C27C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6345" y="2075911"/>
            <a:ext cx="1975093" cy="2629418"/>
          </a:xfrm>
          <a:prstGeom prst="rect">
            <a:avLst/>
          </a:prstGeom>
          <a:noFill/>
          <a:ln>
            <a:noFill/>
          </a:ln>
        </p:spPr>
      </p:pic>
      <p:pic>
        <p:nvPicPr>
          <p:cNvPr id="14" name="Picture 13" descr="A group of people standing on a dirt road&#10;&#10;Description automatically generated with low confidence">
            <a:extLst>
              <a:ext uri="{FF2B5EF4-FFF2-40B4-BE49-F238E27FC236}">
                <a16:creationId xmlns:a16="http://schemas.microsoft.com/office/drawing/2014/main" id="{E14CF89C-FFE7-F4C9-6AE4-F8A2F01F88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0562" y="4730219"/>
            <a:ext cx="1171773" cy="2047218"/>
          </a:xfrm>
          <a:prstGeom prst="rect">
            <a:avLst/>
          </a:prstGeom>
          <a:noFill/>
          <a:ln>
            <a:noFill/>
          </a:ln>
        </p:spPr>
      </p:pic>
      <p:pic>
        <p:nvPicPr>
          <p:cNvPr id="15" name="Picture 14">
            <a:extLst>
              <a:ext uri="{FF2B5EF4-FFF2-40B4-BE49-F238E27FC236}">
                <a16:creationId xmlns:a16="http://schemas.microsoft.com/office/drawing/2014/main" id="{1BCA63C3-D79C-4BC9-2FC4-5231ADE35D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8319" y="5091344"/>
            <a:ext cx="3139440" cy="1631950"/>
          </a:xfrm>
          <a:prstGeom prst="rect">
            <a:avLst/>
          </a:prstGeom>
          <a:noFill/>
          <a:ln>
            <a:noFill/>
          </a:ln>
        </p:spPr>
      </p:pic>
      <p:pic>
        <p:nvPicPr>
          <p:cNvPr id="16" name="Picture 15" descr="A group of people walking down a road next to a truck&#10;&#10;Description automatically generated with low confidence">
            <a:extLst>
              <a:ext uri="{FF2B5EF4-FFF2-40B4-BE49-F238E27FC236}">
                <a16:creationId xmlns:a16="http://schemas.microsoft.com/office/drawing/2014/main" id="{FD166761-C89E-67A8-2F67-270586D1B2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3438" y="4701539"/>
            <a:ext cx="2763786" cy="2075897"/>
          </a:xfrm>
          <a:prstGeom prst="rect">
            <a:avLst/>
          </a:prstGeom>
          <a:noFill/>
          <a:ln>
            <a:noFill/>
          </a:ln>
        </p:spPr>
      </p:pic>
    </p:spTree>
    <p:extLst>
      <p:ext uri="{BB962C8B-B14F-4D97-AF65-F5344CB8AC3E}">
        <p14:creationId xmlns:p14="http://schemas.microsoft.com/office/powerpoint/2010/main" val="192968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3F5C-1F2E-4C8C-91C8-EEDF55C50D1B}"/>
              </a:ext>
            </a:extLst>
          </p:cNvPr>
          <p:cNvSpPr>
            <a:spLocks noGrp="1"/>
          </p:cNvSpPr>
          <p:nvPr>
            <p:ph type="title" idx="4294967295"/>
          </p:nvPr>
        </p:nvSpPr>
        <p:spPr>
          <a:xfrm>
            <a:off x="92468" y="-277703"/>
            <a:ext cx="2640013" cy="1905001"/>
          </a:xfrm>
        </p:spPr>
        <p:txBody>
          <a:bodyPr>
            <a:normAutofit/>
          </a:bodyPr>
          <a:lstStyle/>
          <a:p>
            <a:r>
              <a:rPr lang="en-US" u="sng" dirty="0"/>
              <a:t>Training</a:t>
            </a:r>
            <a:r>
              <a:rPr lang="en-US" dirty="0"/>
              <a:t> 	</a:t>
            </a:r>
          </a:p>
        </p:txBody>
      </p:sp>
      <p:sp>
        <p:nvSpPr>
          <p:cNvPr id="5" name="Content Placeholder 4">
            <a:extLst>
              <a:ext uri="{FF2B5EF4-FFF2-40B4-BE49-F238E27FC236}">
                <a16:creationId xmlns:a16="http://schemas.microsoft.com/office/drawing/2014/main" id="{90537334-1F36-4A2E-8743-4C20D9126809}"/>
              </a:ext>
            </a:extLst>
          </p:cNvPr>
          <p:cNvSpPr>
            <a:spLocks noGrp="1"/>
          </p:cNvSpPr>
          <p:nvPr>
            <p:ph idx="4294967295"/>
          </p:nvPr>
        </p:nvSpPr>
        <p:spPr>
          <a:xfrm>
            <a:off x="0" y="820738"/>
            <a:ext cx="3841750" cy="2270125"/>
          </a:xfrm>
        </p:spPr>
        <p:txBody>
          <a:bodyPr>
            <a:normAutofit/>
          </a:bodyPr>
          <a:lstStyle/>
          <a:p>
            <a:pPr marL="36900" indent="0">
              <a:buNone/>
            </a:pPr>
            <a:r>
              <a:rPr lang="en-US" sz="1800" dirty="0"/>
              <a:t> </a:t>
            </a:r>
          </a:p>
          <a:p>
            <a:endParaRPr lang="en-US" sz="1800" dirty="0"/>
          </a:p>
          <a:p>
            <a:endParaRPr lang="en-US" sz="1800" dirty="0"/>
          </a:p>
        </p:txBody>
      </p:sp>
      <p:pic>
        <p:nvPicPr>
          <p:cNvPr id="7" name="Picture 6">
            <a:extLst>
              <a:ext uri="{FF2B5EF4-FFF2-40B4-BE49-F238E27FC236}">
                <a16:creationId xmlns:a16="http://schemas.microsoft.com/office/drawing/2014/main" id="{E894593B-0C30-4397-9891-9FBB36447B7C}"/>
              </a:ext>
            </a:extLst>
          </p:cNvPr>
          <p:cNvPicPr>
            <a:picLocks noChangeAspect="1"/>
          </p:cNvPicPr>
          <p:nvPr/>
        </p:nvPicPr>
        <p:blipFill rotWithShape="1">
          <a:blip r:embed="rId4"/>
          <a:srcRect r="-3" b="539"/>
          <a:stretch/>
        </p:blipFill>
        <p:spPr>
          <a:xfrm>
            <a:off x="9513989" y="21030"/>
            <a:ext cx="2431856" cy="2787647"/>
          </a:xfrm>
          <a:prstGeom prst="rect">
            <a:avLst/>
          </a:prstGeom>
        </p:spPr>
      </p:pic>
      <p:sp>
        <p:nvSpPr>
          <p:cNvPr id="9" name="TextBox 8"/>
          <p:cNvSpPr txBox="1"/>
          <p:nvPr/>
        </p:nvSpPr>
        <p:spPr>
          <a:xfrm>
            <a:off x="5399261" y="1627298"/>
            <a:ext cx="5380264" cy="723275"/>
          </a:xfrm>
          <a:prstGeom prst="rect">
            <a:avLst/>
          </a:prstGeom>
          <a:noFill/>
        </p:spPr>
        <p:txBody>
          <a:bodyPr wrap="square" rtlCol="0">
            <a:spAutoFit/>
          </a:bodyPr>
          <a:lstStyle/>
          <a:p>
            <a:pPr>
              <a:spcAft>
                <a:spcPts val="600"/>
              </a:spcAft>
            </a:pPr>
            <a:endParaRPr lang="en-US" dirty="0"/>
          </a:p>
          <a:p>
            <a:pPr marL="285750" indent="-285750">
              <a:spcAft>
                <a:spcPts val="600"/>
              </a:spcAft>
              <a:buFont typeface="Arial" panose="020B0604020202020204" pitchFamily="34" charset="0"/>
              <a:buChar char="•"/>
            </a:pPr>
            <a:endParaRPr lang="en-US" dirty="0"/>
          </a:p>
        </p:txBody>
      </p:sp>
      <p:sp>
        <p:nvSpPr>
          <p:cNvPr id="18" name="AutoShape 2" descr="SFD Adds LUCAS Continuous CPR Devices – Lives Already Saved | 1330 &amp; 101.5  WHBL">
            <a:extLst>
              <a:ext uri="{FF2B5EF4-FFF2-40B4-BE49-F238E27FC236}">
                <a16:creationId xmlns:a16="http://schemas.microsoft.com/office/drawing/2014/main" id="{4C99EB99-9047-E830-F502-F7129F0DD071}"/>
              </a:ext>
            </a:extLst>
          </p:cNvPr>
          <p:cNvSpPr>
            <a:spLocks noChangeAspect="1" noChangeArrowheads="1"/>
          </p:cNvSpPr>
          <p:nvPr/>
        </p:nvSpPr>
        <p:spPr bwMode="auto">
          <a:xfrm>
            <a:off x="5943599" y="32765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SFD Adds LUCAS Continuous CPR Devices – Lives Already Saved | 1330 &amp; 101.5  WHBL">
            <a:extLst>
              <a:ext uri="{FF2B5EF4-FFF2-40B4-BE49-F238E27FC236}">
                <a16:creationId xmlns:a16="http://schemas.microsoft.com/office/drawing/2014/main" id="{6F05D190-274A-54BC-85D9-0173AC120B31}"/>
              </a:ext>
            </a:extLst>
          </p:cNvPr>
          <p:cNvSpPr>
            <a:spLocks noChangeAspect="1" noChangeArrowheads="1"/>
          </p:cNvSpPr>
          <p:nvPr/>
        </p:nvSpPr>
        <p:spPr bwMode="auto">
          <a:xfrm>
            <a:off x="6095999" y="3428999"/>
            <a:ext cx="1135535" cy="11355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icture containing person, person&#10;&#10;Description automatically generated">
            <a:extLst>
              <a:ext uri="{FF2B5EF4-FFF2-40B4-BE49-F238E27FC236}">
                <a16:creationId xmlns:a16="http://schemas.microsoft.com/office/drawing/2014/main" id="{1D1327FF-2ED5-3F34-540F-0A0A7E4463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1691" y="3745763"/>
            <a:ext cx="2042160" cy="2717800"/>
          </a:xfrm>
          <a:prstGeom prst="rect">
            <a:avLst/>
          </a:prstGeom>
          <a:noFill/>
          <a:ln>
            <a:noFill/>
          </a:ln>
        </p:spPr>
      </p:pic>
      <p:pic>
        <p:nvPicPr>
          <p:cNvPr id="6" name="Picture 5" descr="A picture containing person&#10;&#10;Description automatically generated">
            <a:extLst>
              <a:ext uri="{FF2B5EF4-FFF2-40B4-BE49-F238E27FC236}">
                <a16:creationId xmlns:a16="http://schemas.microsoft.com/office/drawing/2014/main" id="{FAD2317C-2322-126B-8586-E2D329A6B5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3766" y="3744908"/>
            <a:ext cx="2042160" cy="2718655"/>
          </a:xfrm>
          <a:prstGeom prst="rect">
            <a:avLst/>
          </a:prstGeom>
          <a:noFill/>
          <a:ln>
            <a:noFill/>
          </a:ln>
        </p:spPr>
      </p:pic>
      <p:pic>
        <p:nvPicPr>
          <p:cNvPr id="8" name="Picture 7" descr="A picture containing outdoor, ground, grass, mountain&#10;&#10;Description automatically generated">
            <a:extLst>
              <a:ext uri="{FF2B5EF4-FFF2-40B4-BE49-F238E27FC236}">
                <a16:creationId xmlns:a16="http://schemas.microsoft.com/office/drawing/2014/main" id="{F19688FE-306A-1858-CBC7-EB7E67BD9E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0820" y="3744908"/>
            <a:ext cx="2160270" cy="2880360"/>
          </a:xfrm>
          <a:prstGeom prst="rect">
            <a:avLst/>
          </a:prstGeom>
          <a:noFill/>
          <a:ln>
            <a:noFill/>
          </a:ln>
        </p:spPr>
      </p:pic>
      <p:pic>
        <p:nvPicPr>
          <p:cNvPr id="10" name="Picture 9">
            <a:extLst>
              <a:ext uri="{FF2B5EF4-FFF2-40B4-BE49-F238E27FC236}">
                <a16:creationId xmlns:a16="http://schemas.microsoft.com/office/drawing/2014/main" id="{0C509877-D9B8-62F6-125E-01719F3889A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149" y="3744908"/>
            <a:ext cx="2120265" cy="2827020"/>
          </a:xfrm>
          <a:prstGeom prst="rect">
            <a:avLst/>
          </a:prstGeom>
          <a:noFill/>
          <a:ln>
            <a:noFill/>
          </a:ln>
        </p:spPr>
      </p:pic>
      <p:sp>
        <p:nvSpPr>
          <p:cNvPr id="11" name="TextBox 10">
            <a:extLst>
              <a:ext uri="{FF2B5EF4-FFF2-40B4-BE49-F238E27FC236}">
                <a16:creationId xmlns:a16="http://schemas.microsoft.com/office/drawing/2014/main" id="{42AD1860-9E3C-4B6B-BA9B-7F47B4169FD5}"/>
              </a:ext>
            </a:extLst>
          </p:cNvPr>
          <p:cNvSpPr txBox="1"/>
          <p:nvPr/>
        </p:nvSpPr>
        <p:spPr>
          <a:xfrm>
            <a:off x="294968" y="1140542"/>
            <a:ext cx="3518576" cy="2585323"/>
          </a:xfrm>
          <a:prstGeom prst="rect">
            <a:avLst/>
          </a:prstGeom>
          <a:noFill/>
        </p:spPr>
        <p:txBody>
          <a:bodyPr wrap="square" rtlCol="0">
            <a:spAutoFit/>
          </a:bodyPr>
          <a:lstStyle/>
          <a:p>
            <a:pPr marL="285750" indent="-285750">
              <a:buFont typeface="Wingdings" panose="05000000000000000000" pitchFamily="2" charset="2"/>
              <a:buChar char="v"/>
            </a:pPr>
            <a:r>
              <a:rPr lang="en-US" dirty="0"/>
              <a:t>Rope Rescue: mechanical advantage systems, low to medium angle rescue.</a:t>
            </a:r>
          </a:p>
          <a:p>
            <a:pPr marL="285750" indent="-285750">
              <a:buFont typeface="Wingdings" panose="05000000000000000000" pitchFamily="2" charset="2"/>
              <a:buChar char="v"/>
            </a:pPr>
            <a:r>
              <a:rPr lang="en-US" dirty="0"/>
              <a:t>Hoisting Operations</a:t>
            </a:r>
          </a:p>
          <a:p>
            <a:pPr marL="285750" indent="-285750">
              <a:buFont typeface="Wingdings" panose="05000000000000000000" pitchFamily="2" charset="2"/>
              <a:buChar char="v"/>
            </a:pPr>
            <a:r>
              <a:rPr lang="en-US" dirty="0"/>
              <a:t>Ladder Operations</a:t>
            </a:r>
          </a:p>
          <a:p>
            <a:pPr marL="285750" indent="-285750">
              <a:buFont typeface="Wingdings" panose="05000000000000000000" pitchFamily="2" charset="2"/>
              <a:buChar char="v"/>
            </a:pPr>
            <a:r>
              <a:rPr lang="en-US" dirty="0"/>
              <a:t>Multi Agency drill at Rio Rico Resort</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pic>
        <p:nvPicPr>
          <p:cNvPr id="12" name="Picture 11" descr="A picture containing sky, outdoor, truck, road&#10;&#10;Description automatically generated">
            <a:extLst>
              <a:ext uri="{FF2B5EF4-FFF2-40B4-BE49-F238E27FC236}">
                <a16:creationId xmlns:a16="http://schemas.microsoft.com/office/drawing/2014/main" id="{8F56359C-3D00-3AA4-1058-21EE3BB7B03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11950" y="1175937"/>
            <a:ext cx="2751133" cy="2066816"/>
          </a:xfrm>
          <a:prstGeom prst="rect">
            <a:avLst/>
          </a:prstGeom>
          <a:noFill/>
          <a:ln>
            <a:noFill/>
          </a:ln>
        </p:spPr>
      </p:pic>
      <p:pic>
        <p:nvPicPr>
          <p:cNvPr id="13" name="Picture 12" descr="A picture containing sky, outdoor, ground&#10;&#10;Description automatically generated">
            <a:extLst>
              <a:ext uri="{FF2B5EF4-FFF2-40B4-BE49-F238E27FC236}">
                <a16:creationId xmlns:a16="http://schemas.microsoft.com/office/drawing/2014/main" id="{B612EBB4-D0C3-4066-B159-B47E2D5B0AB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3324" y="1175937"/>
            <a:ext cx="2795799" cy="2100661"/>
          </a:xfrm>
          <a:prstGeom prst="rect">
            <a:avLst/>
          </a:prstGeom>
          <a:noFill/>
          <a:ln>
            <a:noFill/>
          </a:ln>
        </p:spPr>
      </p:pic>
    </p:spTree>
    <p:extLst>
      <p:ext uri="{BB962C8B-B14F-4D97-AF65-F5344CB8AC3E}">
        <p14:creationId xmlns:p14="http://schemas.microsoft.com/office/powerpoint/2010/main" val="3320180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25279</TotalTime>
  <Words>469</Words>
  <Application>Microsoft Office PowerPoint</Application>
  <PresentationFormat>Widescreen</PresentationFormat>
  <Paragraphs>60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Calisto MT</vt:lpstr>
      <vt:lpstr>Wingdings</vt:lpstr>
      <vt:lpstr>Wingdings 2</vt:lpstr>
      <vt:lpstr>Slate</vt:lpstr>
      <vt:lpstr>Staff Report Tubac Fire Board August 2024</vt:lpstr>
      <vt:lpstr>July Emergency Responses</vt:lpstr>
      <vt:lpstr>PowerPoint Presentation</vt:lpstr>
      <vt:lpstr>July Ambulance Transports by Destination </vt:lpstr>
      <vt:lpstr>July Emergency Responses By Station </vt:lpstr>
      <vt:lpstr>July Combined Primary/Secondary Unit responses by station</vt:lpstr>
      <vt:lpstr>PowerPoint Presentation</vt:lpstr>
      <vt:lpstr>Significant Calls</vt:lpstr>
      <vt:lpstr>Training  </vt:lpstr>
      <vt:lpstr>Public Education/Fire Prevention and Events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Report Tubac Fire Board March, 2022</dc:title>
  <dc:creator>Cheryl Horvath</dc:creator>
  <cp:lastModifiedBy>Hesly Guerrero</cp:lastModifiedBy>
  <cp:revision>190</cp:revision>
  <dcterms:created xsi:type="dcterms:W3CDTF">2022-03-17T15:26:25Z</dcterms:created>
  <dcterms:modified xsi:type="dcterms:W3CDTF">2024-08-22T22:54:57Z</dcterms:modified>
</cp:coreProperties>
</file>