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5"/>
  </p:sldMasterIdLst>
  <p:notesMasterIdLst>
    <p:notesMasterId r:id="rId13"/>
  </p:notesMasterIdLst>
  <p:sldIdLst>
    <p:sldId id="256" r:id="rId6"/>
    <p:sldId id="329" r:id="rId7"/>
    <p:sldId id="332" r:id="rId8"/>
    <p:sldId id="333" r:id="rId9"/>
    <p:sldId id="334" r:id="rId10"/>
    <p:sldId id="309" r:id="rId11"/>
    <p:sldId id="315" r:id="rId12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0F0"/>
    <a:srgbClr val="231F20"/>
    <a:srgbClr val="A0181F"/>
    <a:srgbClr val="FF311B"/>
    <a:srgbClr val="EBEEEE"/>
    <a:srgbClr val="006CA2"/>
    <a:srgbClr val="007C9F"/>
    <a:srgbClr val="008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39" autoAdjust="0"/>
    <p:restoredTop sz="95823" autoAdjust="0"/>
  </p:normalViewPr>
  <p:slideViewPr>
    <p:cSldViewPr snapToGrid="0" showGuides="1">
      <p:cViewPr varScale="1">
        <p:scale>
          <a:sx n="113" d="100"/>
          <a:sy n="113" d="100"/>
        </p:scale>
        <p:origin x="192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4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00920A52-DD48-4458-8A06-1A93318E6CBE}" type="datetimeFigureOut">
              <a:rPr lang="en-US" smtClean="0"/>
              <a:t>4/20/20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6AA9315-04C9-4594-A66C-A2F634E3F3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97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335AE73-80AA-4A0C-BD3B-AF299AB05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8"/>
          <a:stretch/>
        </p:blipFill>
        <p:spPr>
          <a:xfrm flipH="1">
            <a:off x="0" y="1"/>
            <a:ext cx="9144000" cy="68579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C162F9-06D1-424C-9077-140723F5BADB}"/>
              </a:ext>
            </a:extLst>
          </p:cNvPr>
          <p:cNvSpPr/>
          <p:nvPr userDrawn="1"/>
        </p:nvSpPr>
        <p:spPr>
          <a:xfrm>
            <a:off x="188975" y="188973"/>
            <a:ext cx="8763000" cy="6477000"/>
          </a:xfrm>
          <a:prstGeom prst="rect">
            <a:avLst/>
          </a:prstGeom>
          <a:gradFill>
            <a:gsLst>
              <a:gs pos="46000">
                <a:schemeClr val="tx1">
                  <a:alpha val="0"/>
                </a:schemeClr>
              </a:gs>
              <a:gs pos="0">
                <a:schemeClr val="tx1">
                  <a:alpha val="60000"/>
                </a:schemeClr>
              </a:gs>
              <a:gs pos="100000">
                <a:schemeClr val="tx1">
                  <a:alpha val="8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F917BD43-F62A-46DA-9F0A-2ADE62D120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424" y="4788005"/>
            <a:ext cx="8456675" cy="98921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1" cap="all" spc="300" baseline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600" cap="all" spc="4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COVER SLIDE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027FD19-A8C6-40E7-9DCB-F031E668CC9C}"/>
              </a:ext>
            </a:extLst>
          </p:cNvPr>
          <p:cNvSpPr/>
          <p:nvPr userDrawn="1"/>
        </p:nvSpPr>
        <p:spPr>
          <a:xfrm>
            <a:off x="0" y="0"/>
            <a:ext cx="9144000" cy="1905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69C30F-E406-4C9D-9F7F-3B0750E14300}"/>
              </a:ext>
            </a:extLst>
          </p:cNvPr>
          <p:cNvSpPr/>
          <p:nvPr userDrawn="1"/>
        </p:nvSpPr>
        <p:spPr>
          <a:xfrm>
            <a:off x="0" y="6665976"/>
            <a:ext cx="9144000" cy="192024"/>
          </a:xfrm>
          <a:prstGeom prst="rect">
            <a:avLst/>
          </a:prstGeom>
          <a:solidFill>
            <a:srgbClr val="A0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2A1084-0056-49EB-8A40-C842B52B0466}"/>
              </a:ext>
            </a:extLst>
          </p:cNvPr>
          <p:cNvSpPr/>
          <p:nvPr userDrawn="1"/>
        </p:nvSpPr>
        <p:spPr>
          <a:xfrm rot="5400000">
            <a:off x="-3333753" y="3333751"/>
            <a:ext cx="6858001" cy="190502"/>
          </a:xfrm>
          <a:prstGeom prst="rect">
            <a:avLst/>
          </a:prstGeom>
          <a:solidFill>
            <a:srgbClr val="A0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404BDF3-C683-48F1-94A3-3299DF5573C3}"/>
              </a:ext>
            </a:extLst>
          </p:cNvPr>
          <p:cNvSpPr/>
          <p:nvPr userDrawn="1"/>
        </p:nvSpPr>
        <p:spPr>
          <a:xfrm rot="5400000">
            <a:off x="5618987" y="3332989"/>
            <a:ext cx="6858001" cy="1920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C5B09A-1877-4CC2-AA21-894F71E667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" t="25746" r="6000" b="25628"/>
          <a:stretch/>
        </p:blipFill>
        <p:spPr>
          <a:xfrm>
            <a:off x="342900" y="857166"/>
            <a:ext cx="3948050" cy="590634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A06705A-2C4C-4D78-8FD8-55E5CF8E70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2900" y="5777222"/>
            <a:ext cx="8456676" cy="356518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600" b="1" cap="all" spc="300" baseline="0" smtClean="0">
                <a:solidFill>
                  <a:schemeClr val="accent3"/>
                </a:solidFill>
              </a:defRPr>
            </a:lvl1pPr>
            <a:lvl2pPr>
              <a:defRPr lang="en-US" b="1" cap="all" spc="400" baseline="0" smtClean="0">
                <a:solidFill>
                  <a:schemeClr val="accent3"/>
                </a:solidFill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360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0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F9ED891-4609-41CC-9C36-1D84F4B43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8" r="40507" b="19343"/>
          <a:stretch/>
        </p:blipFill>
        <p:spPr>
          <a:xfrm>
            <a:off x="190498" y="0"/>
            <a:ext cx="895350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C162F9-06D1-424C-9077-140723F5BADB}"/>
              </a:ext>
            </a:extLst>
          </p:cNvPr>
          <p:cNvSpPr/>
          <p:nvPr userDrawn="1"/>
        </p:nvSpPr>
        <p:spPr>
          <a:xfrm>
            <a:off x="188975" y="188973"/>
            <a:ext cx="8763000" cy="6477000"/>
          </a:xfrm>
          <a:prstGeom prst="rect">
            <a:avLst/>
          </a:prstGeom>
          <a:gradFill>
            <a:gsLst>
              <a:gs pos="46000">
                <a:schemeClr val="tx1">
                  <a:alpha val="0"/>
                </a:schemeClr>
              </a:gs>
              <a:gs pos="0">
                <a:schemeClr val="tx1">
                  <a:alpha val="60000"/>
                </a:schemeClr>
              </a:gs>
              <a:gs pos="100000">
                <a:schemeClr val="tx1">
                  <a:alpha val="8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F917BD43-F62A-46DA-9F0A-2ADE62D120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424" y="4788005"/>
            <a:ext cx="8456675" cy="98921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1" cap="all" spc="300" baseline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600" cap="all" spc="4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COVER SLIDE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027FD19-A8C6-40E7-9DCB-F031E668CC9C}"/>
              </a:ext>
            </a:extLst>
          </p:cNvPr>
          <p:cNvSpPr/>
          <p:nvPr userDrawn="1"/>
        </p:nvSpPr>
        <p:spPr>
          <a:xfrm>
            <a:off x="0" y="0"/>
            <a:ext cx="9144000" cy="1905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69C30F-E406-4C9D-9F7F-3B0750E14300}"/>
              </a:ext>
            </a:extLst>
          </p:cNvPr>
          <p:cNvSpPr/>
          <p:nvPr userDrawn="1"/>
        </p:nvSpPr>
        <p:spPr>
          <a:xfrm>
            <a:off x="0" y="6665976"/>
            <a:ext cx="9144000" cy="192024"/>
          </a:xfrm>
          <a:prstGeom prst="rect">
            <a:avLst/>
          </a:prstGeom>
          <a:solidFill>
            <a:srgbClr val="A0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2A1084-0056-49EB-8A40-C842B52B0466}"/>
              </a:ext>
            </a:extLst>
          </p:cNvPr>
          <p:cNvSpPr/>
          <p:nvPr userDrawn="1"/>
        </p:nvSpPr>
        <p:spPr>
          <a:xfrm rot="5400000">
            <a:off x="-3333753" y="3333751"/>
            <a:ext cx="6858001" cy="190502"/>
          </a:xfrm>
          <a:prstGeom prst="rect">
            <a:avLst/>
          </a:prstGeom>
          <a:solidFill>
            <a:srgbClr val="A0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404BDF3-C683-48F1-94A3-3299DF5573C3}"/>
              </a:ext>
            </a:extLst>
          </p:cNvPr>
          <p:cNvSpPr/>
          <p:nvPr userDrawn="1"/>
        </p:nvSpPr>
        <p:spPr>
          <a:xfrm rot="5400000">
            <a:off x="5618987" y="3332989"/>
            <a:ext cx="6858001" cy="1920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C5B09A-1877-4CC2-AA21-894F71E667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" t="25746" r="6000" b="25628"/>
          <a:stretch/>
        </p:blipFill>
        <p:spPr>
          <a:xfrm>
            <a:off x="342900" y="857166"/>
            <a:ext cx="3948050" cy="590634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A06705A-2C4C-4D78-8FD8-55E5CF8E70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2900" y="5777222"/>
            <a:ext cx="8456676" cy="356518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600" b="1" cap="all" spc="300" baseline="0" smtClean="0">
                <a:solidFill>
                  <a:schemeClr val="accent3"/>
                </a:solidFill>
              </a:defRPr>
            </a:lvl1pPr>
            <a:lvl2pPr>
              <a:defRPr lang="en-US" b="1" cap="all" spc="400" baseline="0" smtClean="0">
                <a:solidFill>
                  <a:schemeClr val="accent3"/>
                </a:solidFill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617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24E2545-E3F0-4B1D-B353-427BB2F206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23" r="262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BE03539-6A22-4635-9E6B-C552E117F759}"/>
              </a:ext>
            </a:extLst>
          </p:cNvPr>
          <p:cNvSpPr/>
          <p:nvPr userDrawn="1"/>
        </p:nvSpPr>
        <p:spPr>
          <a:xfrm>
            <a:off x="3425370" y="0"/>
            <a:ext cx="5718630" cy="6858000"/>
          </a:xfrm>
          <a:prstGeom prst="rect">
            <a:avLst/>
          </a:prstGeom>
          <a:gradFill>
            <a:gsLst>
              <a:gs pos="45000">
                <a:schemeClr val="tx2">
                  <a:alpha val="45000"/>
                </a:schemeClr>
              </a:gs>
              <a:gs pos="100000">
                <a:schemeClr val="tx1">
                  <a:alpha val="6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67A4ED-A75B-4C90-8265-6355E4E68868}"/>
              </a:ext>
            </a:extLst>
          </p:cNvPr>
          <p:cNvSpPr/>
          <p:nvPr userDrawn="1"/>
        </p:nvSpPr>
        <p:spPr>
          <a:xfrm>
            <a:off x="-1" y="0"/>
            <a:ext cx="342537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A01467AA-2060-4357-BB4B-6270011DFB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2444269"/>
            <a:ext cx="2800349" cy="1100479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800" b="1" cap="all" spc="3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FB2B7502-A02A-4F9D-8A17-69E784CEC1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0" y="4107406"/>
            <a:ext cx="2800349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cap="all" spc="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320EBE-996D-4029-B14A-382DB2D538F2}"/>
              </a:ext>
            </a:extLst>
          </p:cNvPr>
          <p:cNvCxnSpPr/>
          <p:nvPr userDrawn="1"/>
        </p:nvCxnSpPr>
        <p:spPr>
          <a:xfrm>
            <a:off x="342900" y="3826077"/>
            <a:ext cx="552451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300991E-49EC-4FFA-A655-27B431621C08}"/>
              </a:ext>
            </a:extLst>
          </p:cNvPr>
          <p:cNvGrpSpPr/>
          <p:nvPr userDrawn="1"/>
        </p:nvGrpSpPr>
        <p:grpSpPr>
          <a:xfrm>
            <a:off x="-3" y="0"/>
            <a:ext cx="9144003" cy="6858002"/>
            <a:chOff x="-3" y="0"/>
            <a:chExt cx="9144003" cy="6858002"/>
          </a:xfrm>
          <a:solidFill>
            <a:schemeClr val="accent4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46FE369-E552-46A3-9296-2840D38A8A6F}"/>
                </a:ext>
              </a:extLst>
            </p:cNvPr>
            <p:cNvSpPr/>
            <p:nvPr userDrawn="1"/>
          </p:nvSpPr>
          <p:spPr>
            <a:xfrm>
              <a:off x="0" y="0"/>
              <a:ext cx="9144000" cy="190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F5B85CD-CD40-48C4-B5A3-F4168AC709AD}"/>
                </a:ext>
              </a:extLst>
            </p:cNvPr>
            <p:cNvSpPr/>
            <p:nvPr userDrawn="1"/>
          </p:nvSpPr>
          <p:spPr>
            <a:xfrm>
              <a:off x="0" y="6665976"/>
              <a:ext cx="9144000" cy="1920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BEF7EA9-C044-493B-BD70-7BDB6427660B}"/>
                </a:ext>
              </a:extLst>
            </p:cNvPr>
            <p:cNvSpPr/>
            <p:nvPr userDrawn="1"/>
          </p:nvSpPr>
          <p:spPr>
            <a:xfrm rot="5400000">
              <a:off x="-3333753" y="3333751"/>
              <a:ext cx="6858001" cy="190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DAA86E1-F8F1-4EC9-AB16-872D6A2493B2}"/>
                </a:ext>
              </a:extLst>
            </p:cNvPr>
            <p:cNvSpPr/>
            <p:nvPr userDrawn="1"/>
          </p:nvSpPr>
          <p:spPr>
            <a:xfrm rot="5400000">
              <a:off x="5618987" y="3332989"/>
              <a:ext cx="6858001" cy="1920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1C3FC74-A01F-4A74-805B-B4BCD1125E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" t="23393" r="5969" b="23341"/>
          <a:stretch/>
        </p:blipFill>
        <p:spPr>
          <a:xfrm>
            <a:off x="342900" y="6298260"/>
            <a:ext cx="2255445" cy="36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1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4C4CF-E0FF-4631-9D1F-8D38774406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BB1DCC-FBEF-4D9D-B49E-61E4A562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463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4C4CF-E0FF-4631-9D1F-8D38774406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BB1DCC-FBEF-4D9D-B49E-61E4A5627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236677"/>
            <a:ext cx="7534275" cy="6777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E16D37-012F-4D2E-9647-5BE82AC11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1" b="5958"/>
          <a:stretch/>
        </p:blipFill>
        <p:spPr>
          <a:xfrm>
            <a:off x="7972336" y="208103"/>
            <a:ext cx="828764" cy="72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1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4C4CF-E0FF-4631-9D1F-8D38774406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E16D37-012F-4D2E-9647-5BE82AC11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1" b="5958"/>
          <a:stretch/>
        </p:blipFill>
        <p:spPr>
          <a:xfrm>
            <a:off x="7972336" y="208103"/>
            <a:ext cx="828764" cy="725348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1E13829-7B79-4B48-BB39-2F2842AA69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704851"/>
            <a:ext cx="7534274" cy="20954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AFF352A-545B-4D04-8DBE-BF6740977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28600"/>
            <a:ext cx="7534274" cy="40095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58495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A008159-7A3B-4021-8C7E-8C087BD4EB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2900" y="1143000"/>
            <a:ext cx="8458202" cy="45974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808AC6-1014-42BD-B1D8-96977419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49F399-7BB9-4EC4-B29A-37A5866A8B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91105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E2E4464-8270-4028-A086-64C0DFB0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28600"/>
            <a:ext cx="8458202" cy="40095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8DD198B-D1BE-427F-BA42-1A4FB12D3B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704851"/>
            <a:ext cx="8458200" cy="20954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CB2C30-C9B6-4A17-82CD-512D20673F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B6B067-7366-4854-9E96-25BA184753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2900" y="1143000"/>
            <a:ext cx="8458202" cy="45974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35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50192D-A57E-4CEA-A611-8416F28B60D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21248E-D889-42FA-9CA8-4E1D624E0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28600"/>
            <a:ext cx="8458202" cy="40095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54AB167-A071-4055-AEFE-9912A059C0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704851"/>
            <a:ext cx="8458200" cy="20954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EF3B2F-162F-491D-AC5B-FF5FEF2451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2900" y="1143000"/>
            <a:ext cx="8458202" cy="45974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180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694A95E-B394-4F4D-9DBD-133B4477414C}"/>
              </a:ext>
            </a:extLst>
          </p:cNvPr>
          <p:cNvSpPr txBox="1"/>
          <p:nvPr userDrawn="1"/>
        </p:nvSpPr>
        <p:spPr>
          <a:xfrm>
            <a:off x="5934075" y="6386766"/>
            <a:ext cx="2500314" cy="14605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800" cap="none" baseline="0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7710insurance.com   |  © 7710 Insurance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8534AC-7DE0-4EF1-892B-AEBDC311E948}"/>
              </a:ext>
            </a:extLst>
          </p:cNvPr>
          <p:cNvSpPr txBox="1"/>
          <p:nvPr userDrawn="1"/>
        </p:nvSpPr>
        <p:spPr>
          <a:xfrm>
            <a:off x="8618220" y="6386766"/>
            <a:ext cx="182880" cy="14605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6E50C3A9-A1C5-42D9-B08B-06176D99F5D4}" type="slidenum">
              <a:rPr lang="en-US" sz="1000" cap="all" baseline="0" smtClean="0">
                <a:solidFill>
                  <a:schemeClr val="accent6"/>
                </a:solidFill>
              </a:rPr>
              <a:pPr algn="r"/>
              <a:t>‹#›</a:t>
            </a:fld>
            <a:endParaRPr lang="en-US" sz="1000" cap="all" baseline="0" dirty="0">
              <a:solidFill>
                <a:schemeClr val="accent6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7A82EF0-50A9-4A92-9433-55CF0CB23604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42900" y="1142999"/>
            <a:ext cx="8458200" cy="45602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25F9C-90E1-48A0-A219-6C21229D1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" y="5829287"/>
            <a:ext cx="8458200" cy="34291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defRPr sz="1000"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E2E5A3-4718-4EB6-AEC7-CAFA37A36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36677"/>
            <a:ext cx="8458200" cy="67772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B05724-0E5E-458A-BC82-E5BAFF19129F}"/>
              </a:ext>
            </a:extLst>
          </p:cNvPr>
          <p:cNvSpPr/>
          <p:nvPr userDrawn="1"/>
        </p:nvSpPr>
        <p:spPr>
          <a:xfrm>
            <a:off x="0" y="0"/>
            <a:ext cx="9144000" cy="1106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2E5A1C-FDDE-4963-A224-59F1BAC64580}"/>
              </a:ext>
            </a:extLst>
          </p:cNvPr>
          <p:cNvSpPr/>
          <p:nvPr userDrawn="1"/>
        </p:nvSpPr>
        <p:spPr>
          <a:xfrm>
            <a:off x="0" y="6747384"/>
            <a:ext cx="9144000" cy="1106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FECA5B0-111B-4486-BC86-CDA8048482B8}"/>
              </a:ext>
            </a:extLst>
          </p:cNvPr>
          <p:cNvCxnSpPr/>
          <p:nvPr userDrawn="1"/>
        </p:nvCxnSpPr>
        <p:spPr>
          <a:xfrm>
            <a:off x="8556625" y="6275935"/>
            <a:ext cx="0" cy="367713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7CF47F6-0E17-4124-BAA0-1B28266A91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t="22253" r="3270" b="22252"/>
          <a:stretch/>
        </p:blipFill>
        <p:spPr>
          <a:xfrm>
            <a:off x="342900" y="6275935"/>
            <a:ext cx="2285999" cy="36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1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901" r:id="rId2"/>
    <p:sldLayoutId id="2147483897" r:id="rId3"/>
    <p:sldLayoutId id="2147483870" r:id="rId4"/>
    <p:sldLayoutId id="2147483898" r:id="rId5"/>
    <p:sldLayoutId id="2147483899" r:id="rId6"/>
    <p:sldLayoutId id="2147483896" r:id="rId7"/>
    <p:sldLayoutId id="2147483895" r:id="rId8"/>
    <p:sldLayoutId id="2147483894" r:id="rId9"/>
    <p:sldLayoutId id="214748386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lang="en-US" sz="2800" b="1" kern="1200" cap="all" spc="300" baseline="0" dirty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None/>
        <a:defRPr sz="16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182880" indent="-182880" algn="l" defTabSz="685800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365760" indent="-182880" algn="l" defTabSz="6858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Calibri" panose="020F050202020403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182880" algn="l" defTabSz="6858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731520" indent="-182880" algn="l" defTabSz="685800" rtl="0" eaLnBrk="1" latinLnBrk="0" hangingPunct="1">
        <a:lnSpc>
          <a:spcPct val="100000"/>
        </a:lnSpc>
        <a:spcBef>
          <a:spcPts val="600"/>
        </a:spcBef>
        <a:buClr>
          <a:schemeClr val="bg2">
            <a:lumMod val="50000"/>
          </a:schemeClr>
        </a:buClr>
        <a:buFont typeface="Calibri" panose="020F0502020204030204" pitchFamily="34" charset="0"/>
        <a:buChar char="–"/>
        <a:defRPr sz="10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216" userDrawn="1">
          <p15:clr>
            <a:srgbClr val="F26B43"/>
          </p15:clr>
        </p15:guide>
        <p15:guide id="8" pos="5544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orient="horz" pos="576" userDrawn="1">
          <p15:clr>
            <a:srgbClr val="F26B43"/>
          </p15:clr>
        </p15:guide>
        <p15:guide id="12" orient="horz" pos="144" userDrawn="1">
          <p15:clr>
            <a:srgbClr val="F26B43"/>
          </p15:clr>
        </p15:guide>
        <p15:guide id="13" orient="horz" pos="7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40C29B-2415-47D2-B192-1DD256EBDC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901" y="4966264"/>
            <a:ext cx="8456675" cy="989217"/>
          </a:xfrm>
        </p:spPr>
        <p:txBody>
          <a:bodyPr/>
          <a:lstStyle/>
          <a:p>
            <a:r>
              <a:rPr lang="en-US" sz="2400" dirty="0"/>
              <a:t>Specialized workers’ compensation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BE6D88-C0AA-42EC-B5E2-C8A9636A28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2900" y="5598963"/>
            <a:ext cx="8456676" cy="356518"/>
          </a:xfrm>
        </p:spPr>
        <p:txBody>
          <a:bodyPr/>
          <a:lstStyle/>
          <a:p>
            <a:r>
              <a:rPr lang="en-GB" dirty="0"/>
              <a:t>FOR: tubac fire district</a:t>
            </a:r>
          </a:p>
        </p:txBody>
      </p:sp>
    </p:spTree>
    <p:extLst>
      <p:ext uri="{BB962C8B-B14F-4D97-AF65-F5344CB8AC3E}">
        <p14:creationId xmlns:p14="http://schemas.microsoft.com/office/powerpoint/2010/main" val="358454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A0C0C0-857B-1041-8B39-244A15744EDD}"/>
              </a:ext>
            </a:extLst>
          </p:cNvPr>
          <p:cNvSpPr txBox="1"/>
          <p:nvPr/>
        </p:nvSpPr>
        <p:spPr>
          <a:xfrm>
            <a:off x="632938" y="783449"/>
            <a:ext cx="56074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/>
              <a:t>7710 Insurance - Mission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The mission of 7710 Insurance is to provide the most informed and specialized workers’ compensation insurance and loss control training services, resulting in increased safety and decreased claims.</a:t>
            </a:r>
          </a:p>
          <a:p>
            <a:pPr>
              <a:lnSpc>
                <a:spcPct val="150000"/>
              </a:lnSpc>
            </a:pPr>
            <a:r>
              <a:rPr lang="en-US" sz="1600" b="1" dirty="0"/>
              <a:t> 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b="1" dirty="0"/>
              <a:t>7710 Insurance - Vision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The vision of 7710 Insurance is to be the go-to workers’ compensation insurance partner for select members of the U.S. Fire and EMS industries, expertly reducing costs and claims through diligent implementation of proprietary safety preparedness programs based on real-world data.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B9E0AC-47D6-CA4B-8355-90CA89BC1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030" y="783449"/>
            <a:ext cx="2460070" cy="4178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670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9FCEE4-55C5-C240-9C13-73AEC6059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value proposition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A675C9-8942-4C41-8488-6B29765D7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56" y="1490132"/>
            <a:ext cx="7789333" cy="444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8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A17163-3DB0-A641-972B-B243A318CE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2900" y="1143000"/>
            <a:ext cx="8458202" cy="490784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5 years insuring fire districts in Arizona (38 policyholders)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Tubac Fire District since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Program built by fire fighters and we employ fire fighters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Workers Comp for Fire and EMS is our only focus giving us data and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Financially stable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Guaranteed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27370F-D93A-4E4C-97CE-2DE6E6BDF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7710 insurance</a:t>
            </a:r>
          </a:p>
        </p:txBody>
      </p:sp>
    </p:spTree>
    <p:extLst>
      <p:ext uri="{BB962C8B-B14F-4D97-AF65-F5344CB8AC3E}">
        <p14:creationId xmlns:p14="http://schemas.microsoft.com/office/powerpoint/2010/main" val="227779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0ABB49-EB6D-4F40-ADEF-081E92AB70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On staff loss control expertise available at no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Fast fair claim settlement and communication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 &amp; C (TPA) and experienced in house claims management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Use of on staff and local attorneys at no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Quarterly claim reviews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Look for and negotiate discounts on programs like TAHPI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Access to all levels of company leadership</a:t>
            </a:r>
          </a:p>
          <a:p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F21F3D-E0A0-724D-A991-E532F376B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7710 Insurance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188050-B707-6F4C-83A8-BB119CF62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86216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6FEB48-5898-45A4-9165-47D3A51EB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drives the MOD</a:t>
            </a:r>
            <a:r>
              <a:rPr lang="en-US" sz="1200" dirty="0"/>
              <a:t>(example)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6A110D-6FF4-4AAD-8A5F-A0CBD1C16460}"/>
              </a:ext>
            </a:extLst>
          </p:cNvPr>
          <p:cNvCxnSpPr>
            <a:cxnSpLocks/>
          </p:cNvCxnSpPr>
          <p:nvPr/>
        </p:nvCxnSpPr>
        <p:spPr>
          <a:xfrm>
            <a:off x="353784" y="3358056"/>
            <a:ext cx="3989595" cy="0"/>
          </a:xfrm>
          <a:prstGeom prst="line">
            <a:avLst/>
          </a:prstGeom>
          <a:ln w="635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0B8BDC1-609D-4729-BD49-975D615B4BA3}"/>
              </a:ext>
            </a:extLst>
          </p:cNvPr>
          <p:cNvSpPr txBox="1"/>
          <p:nvPr/>
        </p:nvSpPr>
        <p:spPr>
          <a:xfrm>
            <a:off x="353786" y="2733023"/>
            <a:ext cx="3989595" cy="293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accent3"/>
                </a:solidFill>
              </a:rPr>
              <a:t>EMOD EXAMPLE # 1 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High frequency / Low severity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82C729-93AC-4A51-91DD-8A25D7653EC7}"/>
              </a:ext>
            </a:extLst>
          </p:cNvPr>
          <p:cNvSpPr txBox="1"/>
          <p:nvPr/>
        </p:nvSpPr>
        <p:spPr>
          <a:xfrm>
            <a:off x="353784" y="3568700"/>
            <a:ext cx="1920240" cy="98753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solidFill>
                  <a:schemeClr val="tx2"/>
                </a:solidFill>
              </a:rPr>
              <a:t>12</a:t>
            </a:r>
            <a:r>
              <a:rPr lang="en-US" sz="1200" dirty="0">
                <a:solidFill>
                  <a:schemeClr val="tx2"/>
                </a:solidFill>
              </a:rPr>
              <a:t> claims over </a:t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b="1" dirty="0">
                <a:solidFill>
                  <a:schemeClr val="tx2"/>
                </a:solidFill>
              </a:rPr>
              <a:t>3</a:t>
            </a:r>
            <a:r>
              <a:rPr lang="en-US" sz="1200" dirty="0">
                <a:solidFill>
                  <a:schemeClr val="tx2"/>
                </a:solidFill>
              </a:rPr>
              <a:t> policy years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6E0803C-87F1-471C-BC1F-D296B0150E78}"/>
              </a:ext>
            </a:extLst>
          </p:cNvPr>
          <p:cNvCxnSpPr>
            <a:cxnSpLocks/>
          </p:cNvCxnSpPr>
          <p:nvPr/>
        </p:nvCxnSpPr>
        <p:spPr>
          <a:xfrm>
            <a:off x="4811503" y="3358056"/>
            <a:ext cx="3989595" cy="0"/>
          </a:xfrm>
          <a:prstGeom prst="line">
            <a:avLst/>
          </a:prstGeom>
          <a:ln w="635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AE5D24C-24DE-4268-A879-DE33538BB100}"/>
              </a:ext>
            </a:extLst>
          </p:cNvPr>
          <p:cNvSpPr txBox="1"/>
          <p:nvPr/>
        </p:nvSpPr>
        <p:spPr>
          <a:xfrm>
            <a:off x="4811505" y="2733023"/>
            <a:ext cx="3989595" cy="293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accent3"/>
                </a:solidFill>
              </a:rPr>
              <a:t>EMOD EXAMPLE # 2 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20% reduction in losses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E54C4D-3AC2-450F-94AA-57A38CF99527}"/>
              </a:ext>
            </a:extLst>
          </p:cNvPr>
          <p:cNvSpPr txBox="1"/>
          <p:nvPr/>
        </p:nvSpPr>
        <p:spPr>
          <a:xfrm>
            <a:off x="342900" y="4715535"/>
            <a:ext cx="400047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solidFill>
                  <a:schemeClr val="tx2"/>
                </a:solidFill>
              </a:rPr>
              <a:t>TOTAL LOSSES = $42,000 </a:t>
            </a:r>
            <a:r>
              <a:rPr lang="en-US" sz="1200" dirty="0">
                <a:solidFill>
                  <a:schemeClr val="tx2"/>
                </a:solidFill>
              </a:rPr>
              <a:t>($3,500 average claim size)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E3CDCF-DBE7-47AB-9665-5D0B4399AE46}"/>
              </a:ext>
            </a:extLst>
          </p:cNvPr>
          <p:cNvSpPr txBox="1"/>
          <p:nvPr/>
        </p:nvSpPr>
        <p:spPr>
          <a:xfrm>
            <a:off x="2423139" y="3568700"/>
            <a:ext cx="1920240" cy="98753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200" dirty="0">
                <a:solidFill>
                  <a:schemeClr val="tx2"/>
                </a:solidFill>
              </a:rPr>
              <a:t>No large losses over </a:t>
            </a:r>
            <a:r>
              <a:rPr lang="en-US" sz="1200" b="1" dirty="0">
                <a:solidFill>
                  <a:schemeClr val="tx2"/>
                </a:solidFill>
              </a:rPr>
              <a:t>$10,000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8703D6-6683-43A7-B38D-EA777DCADC0F}"/>
              </a:ext>
            </a:extLst>
          </p:cNvPr>
          <p:cNvSpPr txBox="1"/>
          <p:nvPr/>
        </p:nvSpPr>
        <p:spPr>
          <a:xfrm>
            <a:off x="4811503" y="3568700"/>
            <a:ext cx="1920240" cy="98753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200" dirty="0">
                <a:solidFill>
                  <a:schemeClr val="tx2"/>
                </a:solidFill>
              </a:rPr>
              <a:t>Loss control reduces </a:t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>losses by </a:t>
            </a:r>
            <a:r>
              <a:rPr lang="en-US" sz="1200" b="1" dirty="0">
                <a:solidFill>
                  <a:schemeClr val="tx2"/>
                </a:solidFill>
              </a:rPr>
              <a:t>20% </a:t>
            </a:r>
            <a:r>
              <a:rPr lang="en-US" sz="1200" dirty="0">
                <a:solidFill>
                  <a:schemeClr val="tx2"/>
                </a:solidFill>
              </a:rPr>
              <a:t>due to reductions in claim </a:t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>frequency and/or severity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F36156-3078-4048-AB79-7BF4E3DD18E1}"/>
              </a:ext>
            </a:extLst>
          </p:cNvPr>
          <p:cNvSpPr txBox="1"/>
          <p:nvPr/>
        </p:nvSpPr>
        <p:spPr>
          <a:xfrm>
            <a:off x="6880858" y="3568700"/>
            <a:ext cx="1920240" cy="98753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200" dirty="0">
                <a:solidFill>
                  <a:schemeClr val="tx2"/>
                </a:solidFill>
              </a:rPr>
              <a:t>No large losses over </a:t>
            </a:r>
            <a:r>
              <a:rPr lang="en-US" sz="1200" b="1" dirty="0">
                <a:solidFill>
                  <a:schemeClr val="tx2"/>
                </a:solidFill>
              </a:rPr>
              <a:t>$10,000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904B53-EEE7-4702-9F42-3F9A3B0685A6}"/>
              </a:ext>
            </a:extLst>
          </p:cNvPr>
          <p:cNvSpPr txBox="1"/>
          <p:nvPr/>
        </p:nvSpPr>
        <p:spPr>
          <a:xfrm>
            <a:off x="4811503" y="4715535"/>
            <a:ext cx="400047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solidFill>
                  <a:schemeClr val="tx2"/>
                </a:solidFill>
              </a:rPr>
              <a:t>TOTAL LOSSES = $33,600 </a:t>
            </a:r>
            <a:r>
              <a:rPr lang="en-US" sz="1200" dirty="0">
                <a:solidFill>
                  <a:schemeClr val="tx2"/>
                </a:solidFill>
              </a:rPr>
              <a:t>(.80 x $42,000)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B40053-8527-4C4D-9555-AA7A5982133A}"/>
              </a:ext>
            </a:extLst>
          </p:cNvPr>
          <p:cNvSpPr txBox="1"/>
          <p:nvPr/>
        </p:nvSpPr>
        <p:spPr>
          <a:xfrm>
            <a:off x="353786" y="4934670"/>
            <a:ext cx="3989595" cy="293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accent3"/>
                </a:solidFill>
              </a:rPr>
              <a:t>EMOD FACTOR = 1.494 	$61,750 </a:t>
            </a:r>
            <a:r>
              <a:rPr lang="en-US" sz="1400" dirty="0">
                <a:solidFill>
                  <a:schemeClr val="tx2"/>
                </a:solidFill>
              </a:rPr>
              <a:t>Increase in manual premium (.494 x $125,000)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87D23D-857D-4EE3-B57E-4CB0036BA2B0}"/>
              </a:ext>
            </a:extLst>
          </p:cNvPr>
          <p:cNvSpPr txBox="1"/>
          <p:nvPr/>
        </p:nvSpPr>
        <p:spPr>
          <a:xfrm>
            <a:off x="4811505" y="4934670"/>
            <a:ext cx="3989595" cy="293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accent3"/>
                </a:solidFill>
              </a:rPr>
              <a:t>EMOD FACTOR = 1.343 	$42,875 </a:t>
            </a:r>
            <a:r>
              <a:rPr lang="en-US" sz="1400" dirty="0">
                <a:solidFill>
                  <a:schemeClr val="tx2"/>
                </a:solidFill>
              </a:rPr>
              <a:t>Increase in manual premium (.343 x $125,000)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DB987365-7D92-442B-A286-4AC6FE362398}"/>
              </a:ext>
            </a:extLst>
          </p:cNvPr>
          <p:cNvSpPr/>
          <p:nvPr/>
        </p:nvSpPr>
        <p:spPr>
          <a:xfrm>
            <a:off x="2987675" y="4971613"/>
            <a:ext cx="266700" cy="21934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9629B3E7-2F9B-42F8-9702-FB1501335B47}"/>
              </a:ext>
            </a:extLst>
          </p:cNvPr>
          <p:cNvSpPr/>
          <p:nvPr/>
        </p:nvSpPr>
        <p:spPr>
          <a:xfrm>
            <a:off x="7445375" y="4971613"/>
            <a:ext cx="266700" cy="21934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9181F9E-7573-4BD1-AF94-4DBF59D3D2FA}"/>
              </a:ext>
            </a:extLst>
          </p:cNvPr>
          <p:cNvCxnSpPr>
            <a:cxnSpLocks/>
          </p:cNvCxnSpPr>
          <p:nvPr/>
        </p:nvCxnSpPr>
        <p:spPr>
          <a:xfrm>
            <a:off x="4572000" y="2768600"/>
            <a:ext cx="0" cy="2616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F5B59A9F-D6B9-40E2-BDEE-4AFE543A5CC4}"/>
              </a:ext>
            </a:extLst>
          </p:cNvPr>
          <p:cNvSpPr/>
          <p:nvPr/>
        </p:nvSpPr>
        <p:spPr>
          <a:xfrm>
            <a:off x="0" y="5651500"/>
            <a:ext cx="9143999" cy="456436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400" b="1" dirty="0"/>
              <a:t>EMOD # 1 vs. EMOD # 2:  </a:t>
            </a:r>
            <a:r>
              <a:rPr lang="en-US" sz="1400" dirty="0"/>
              <a:t>Reducing losses by </a:t>
            </a:r>
            <a:r>
              <a:rPr lang="en-US" sz="1400" b="1" dirty="0"/>
              <a:t>20% </a:t>
            </a:r>
            <a:r>
              <a:rPr lang="en-US" sz="1400" dirty="0"/>
              <a:t>saves </a:t>
            </a:r>
            <a:r>
              <a:rPr lang="en-US" sz="1400" b="1" dirty="0"/>
              <a:t>$18,875 </a:t>
            </a:r>
            <a:r>
              <a:rPr lang="en-US" sz="1400" dirty="0"/>
              <a:t>in Experience Rating charges</a:t>
            </a: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FCCE2D33-5F2F-41A8-864B-394EDC27B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362759"/>
              </p:ext>
            </p:extLst>
          </p:nvPr>
        </p:nvGraphicFramePr>
        <p:xfrm>
          <a:off x="353783" y="961569"/>
          <a:ext cx="8458194" cy="1642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067">
                  <a:extLst>
                    <a:ext uri="{9D8B030D-6E8A-4147-A177-3AD203B41FA5}">
                      <a16:colId xmlns:a16="http://schemas.microsoft.com/office/drawing/2014/main" val="3558061811"/>
                    </a:ext>
                  </a:extLst>
                </a:gridCol>
                <a:gridCol w="4271729">
                  <a:extLst>
                    <a:ext uri="{9D8B030D-6E8A-4147-A177-3AD203B41FA5}">
                      <a16:colId xmlns:a16="http://schemas.microsoft.com/office/drawing/2014/main" val="3207963271"/>
                    </a:ext>
                  </a:extLst>
                </a:gridCol>
                <a:gridCol w="2819398">
                  <a:extLst>
                    <a:ext uri="{9D8B030D-6E8A-4147-A177-3AD203B41FA5}">
                      <a16:colId xmlns:a16="http://schemas.microsoft.com/office/drawing/2014/main" val="1679667905"/>
                    </a:ext>
                  </a:extLst>
                </a:gridCol>
              </a:tblGrid>
              <a:tr h="273685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ARIZONA FIREHOUSE XYZ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52055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Class Code</a:t>
                      </a:r>
                    </a:p>
                  </a:txBody>
                  <a:tcPr marT="451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Description</a:t>
                      </a:r>
                    </a:p>
                  </a:txBody>
                  <a:tcPr marT="451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Payroll</a:t>
                      </a:r>
                    </a:p>
                  </a:txBody>
                  <a:tcPr marT="451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82138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7710</a:t>
                      </a:r>
                    </a:p>
                  </a:txBody>
                  <a:tcPr marT="451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Firefighters - Not Volunteer</a:t>
                      </a:r>
                    </a:p>
                  </a:txBody>
                  <a:tcPr marT="451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2,750,000 </a:t>
                      </a:r>
                    </a:p>
                  </a:txBody>
                  <a:tcPr marT="451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168865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8810</a:t>
                      </a:r>
                    </a:p>
                  </a:txBody>
                  <a:tcPr marT="451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Clerical Office Employees</a:t>
                      </a:r>
                    </a:p>
                  </a:txBody>
                  <a:tcPr marT="451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250,000 </a:t>
                      </a:r>
                    </a:p>
                  </a:txBody>
                  <a:tcPr marT="451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300804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T="451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3,000,000 </a:t>
                      </a:r>
                    </a:p>
                  </a:txBody>
                  <a:tcPr marT="451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376408"/>
                  </a:ext>
                </a:extLst>
              </a:tr>
              <a:tr h="273685">
                <a:tc gridSpan="2"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accent3"/>
                          </a:solidFill>
                          <a:latin typeface="+mn-lt"/>
                        </a:rPr>
                        <a:t>Estimated Manual Premium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accent3"/>
                          </a:solidFill>
                          <a:latin typeface="+mn-lt"/>
                        </a:rPr>
                        <a:t>$125,000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50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76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6B9B82-61B3-464A-886D-01DD88D956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23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 1">
  <a:themeElements>
    <a:clrScheme name="Custom 4">
      <a:dk1>
        <a:sysClr val="windowText" lastClr="000000"/>
      </a:dk1>
      <a:lt1>
        <a:sysClr val="window" lastClr="FFFFFF"/>
      </a:lt1>
      <a:dk2>
        <a:srgbClr val="231F20"/>
      </a:dk2>
      <a:lt2>
        <a:srgbClr val="F2F2F2"/>
      </a:lt2>
      <a:accent1>
        <a:srgbClr val="FDB73F"/>
      </a:accent1>
      <a:accent2>
        <a:srgbClr val="231F20"/>
      </a:accent2>
      <a:accent3>
        <a:srgbClr val="D52029"/>
      </a:accent3>
      <a:accent4>
        <a:srgbClr val="F1F0F0"/>
      </a:accent4>
      <a:accent5>
        <a:srgbClr val="D9D9D8"/>
      </a:accent5>
      <a:accent6>
        <a:srgbClr val="821419"/>
      </a:accent6>
      <a:hlink>
        <a:srgbClr val="00B4B4"/>
      </a:hlink>
      <a:folHlink>
        <a:srgbClr val="797979"/>
      </a:folHlink>
    </a:clrScheme>
    <a:fontScheme name="Custom 4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62b6ecb-acff-4b24-a527-ff2b271ebe71">23CEHAA2X2SM-2102554853-69848</_dlc_DocId>
    <_dlc_DocIdUrl xmlns="d62b6ecb-acff-4b24-a527-ff2b271ebe71">
      <Url>https://slidegenius365.sharepoint.com/_layouts/15/DocIdRedir.aspx?ID=23CEHAA2X2SM-2102554853-69848</Url>
      <Description>23CEHAA2X2SM-2102554853-69848</Description>
    </_dlc_DocIdUrl>
    <Notes0 xmlns="06fa9243-f6f6-4c83-8c18-4e880acd4ff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689C359221F84CA6C8A700AD48302A" ma:contentTypeVersion="80" ma:contentTypeDescription="Create a new document." ma:contentTypeScope="" ma:versionID="7f1b69666764536ca83cd4f66a5de8eb">
  <xsd:schema xmlns:xsd="http://www.w3.org/2001/XMLSchema" xmlns:xs="http://www.w3.org/2001/XMLSchema" xmlns:p="http://schemas.microsoft.com/office/2006/metadata/properties" xmlns:ns2="d62b6ecb-acff-4b24-a527-ff2b271ebe71" xmlns:ns3="06fa9243-f6f6-4c83-8c18-4e880acd4ff6" targetNamespace="http://schemas.microsoft.com/office/2006/metadata/properties" ma:root="true" ma:fieldsID="4cf60bc16ef00a7b9ff0485273d25568" ns2:_="" ns3:_="">
    <xsd:import namespace="d62b6ecb-acff-4b24-a527-ff2b271ebe71"/>
    <xsd:import namespace="06fa9243-f6f6-4c83-8c18-4e880acd4ff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2:_dlc_DocId" minOccurs="0"/>
                <xsd:element ref="ns2:_dlc_DocIdUrl" minOccurs="0"/>
                <xsd:element ref="ns2:_dlc_DocIdPersistId" minOccurs="0"/>
                <xsd:element ref="ns3:MediaServiceLocation" minOccurs="0"/>
                <xsd:element ref="ns3:Notes0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2b6ecb-acff-4b24-a527-ff2b271ebe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a9243-f6f6-4c83-8c18-4e880acd4f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Notes0" ma:index="19" nillable="true" ma:displayName="Notes" ma:internalName="Notes0">
      <xsd:simpleType>
        <xsd:restriction base="dms:Note">
          <xsd:maxLength value="255"/>
        </xsd:restriction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C5BD62-0014-459B-ADCA-DB6250D2157F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06fa9243-f6f6-4c83-8c18-4e880acd4ff6"/>
    <ds:schemaRef ds:uri="d62b6ecb-acff-4b24-a527-ff2b271ebe71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1D5A970-8A32-4346-A9D4-DEFC51E930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E65A4D-CDBD-4BD7-902D-AB091D31DC9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246172D-A34B-4694-9C92-0F4AA4D161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2b6ecb-acff-4b24-a527-ff2b271ebe71"/>
    <ds:schemaRef ds:uri="06fa9243-f6f6-4c83-8c18-4e880acd4f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14327</TotalTime>
  <Words>276</Words>
  <Application>Microsoft Macintosh PowerPoint</Application>
  <PresentationFormat>On-screen Show (4:3)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Theme 1</vt:lpstr>
      <vt:lpstr>PowerPoint Presentation</vt:lpstr>
      <vt:lpstr>PowerPoint Presentation</vt:lpstr>
      <vt:lpstr>Our value proposition</vt:lpstr>
      <vt:lpstr>7710 insurance</vt:lpstr>
      <vt:lpstr>7710 Insurance</vt:lpstr>
      <vt:lpstr>Frequency drives the MOD(example)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SG Developer</dc:creator>
  <cp:lastModifiedBy>Brian Guthrie</cp:lastModifiedBy>
  <cp:revision>648</cp:revision>
  <cp:lastPrinted>2019-02-25T16:33:05Z</cp:lastPrinted>
  <dcterms:created xsi:type="dcterms:W3CDTF">2017-07-28T19:18:52Z</dcterms:created>
  <dcterms:modified xsi:type="dcterms:W3CDTF">2020-04-21T18:14:12Z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0x010100C4689C359221F84CA6C8A700AD48302A</vt:lpwstr>
  </property>
  <property fmtid="{D5CDD505-2E9C-101B-9397-08002B2CF9AE}" pid="3" name="_dlc_DocIdItemGuid">
    <vt:lpwstr>c66a2de4-f1af-4b45-b131-437f33c1edc3</vt:lpwstr>
  </property>
  <property fmtid="{D5CDD505-2E9C-101B-9397-08002B2CF9AE}" pid="4" name="Access">
    <vt:lpwstr/>
  </property>
</Properties>
</file>