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66" r:id="rId2"/>
    <p:sldId id="257" r:id="rId3"/>
    <p:sldId id="291" r:id="rId4"/>
    <p:sldId id="292" r:id="rId5"/>
    <p:sldId id="296" r:id="rId6"/>
    <p:sldId id="293" r:id="rId7"/>
    <p:sldId id="297" r:id="rId8"/>
    <p:sldId id="299" r:id="rId9"/>
    <p:sldId id="300" r:id="rId10"/>
    <p:sldId id="295" r:id="rId11"/>
    <p:sldId id="301" r:id="rId12"/>
    <p:sldId id="294" r:id="rId13"/>
    <p:sldId id="27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issa Tomlinson" initials="MT" lastIdx="2" clrIdx="0">
    <p:extLst>
      <p:ext uri="{19B8F6BF-5375-455C-9EA6-DF929625EA0E}">
        <p15:presenceInfo xmlns:p15="http://schemas.microsoft.com/office/powerpoint/2012/main" userId="S-1-5-21-3801237797-2146397683-2686010891-16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42" autoAdjust="0"/>
    <p:restoredTop sz="89066" autoAdjust="0"/>
  </p:normalViewPr>
  <p:slideViewPr>
    <p:cSldViewPr snapToGrid="0">
      <p:cViewPr varScale="1">
        <p:scale>
          <a:sx n="101" d="100"/>
          <a:sy n="101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vg-server.jvg.local\OfficeTools\Tubac%20Fire%20District\2021\Annual%20Fire%20District%20Budget\Budget\2021_1031_TFD%20Budget%20Draf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Median Homeowner's</a:t>
            </a:r>
            <a:r>
              <a:rPr lang="en-US" baseline="0"/>
              <a:t> Taxes (Combined)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8892546836817813E-2"/>
          <c:y val="9.9052158025675005E-2"/>
          <c:w val="0.87944203095302742"/>
          <c:h val="0.73504300949296986"/>
        </c:manualLayout>
      </c:layout>
      <c:barChart>
        <c:barDir val="col"/>
        <c:grouping val="clustered"/>
        <c:varyColors val="0"/>
        <c:ser>
          <c:idx val="7"/>
          <c:order val="1"/>
          <c:tx>
            <c:strRef>
              <c:f>'Tax Rate History'!$H$115</c:f>
              <c:strCache>
                <c:ptCount val="1"/>
                <c:pt idx="0">
                  <c:v>Median Home Owner's Taxes</c:v>
                </c:pt>
              </c:strCache>
            </c:strRef>
          </c:tx>
          <c:spPr>
            <a:gradFill>
              <a:gsLst>
                <a:gs pos="0">
                  <a:schemeClr val="accent2">
                    <a:lumMod val="0"/>
                    <a:lumOff val="100000"/>
                  </a:schemeClr>
                </a:gs>
                <a:gs pos="33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</a:gra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6.69056069005845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96-4E2D-A466-F461C2EB718C}"/>
                </c:ext>
              </c:extLst>
            </c:dLbl>
            <c:dLbl>
              <c:idx val="10"/>
              <c:layout>
                <c:manualLayout>
                  <c:x val="0"/>
                  <c:y val="-5.73476630576439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96-4E2D-A466-F461C2EB718C}"/>
                </c:ext>
              </c:extLst>
            </c:dLbl>
            <c:numFmt formatCode="_(&quot;$&quot;* #,##0.00_);_(&quot;$&quot;* \(#,##0.00\);_(&quot;$&quot;* &quot;-&quot;??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'Tax Rate History'!$A$52:$A$63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'Tax Rate History'!$H$116:$H$127</c:f>
              <c:numCache>
                <c:formatCode>_(* #,##0.00_);_(* \(#,##0.00\);_(* "-"??_);_(@_)</c:formatCode>
                <c:ptCount val="12"/>
                <c:pt idx="0">
                  <c:v>599.86</c:v>
                </c:pt>
                <c:pt idx="1">
                  <c:v>540.08000000000004</c:v>
                </c:pt>
                <c:pt idx="2">
                  <c:v>491.13</c:v>
                </c:pt>
                <c:pt idx="3">
                  <c:v>449.88000000000005</c:v>
                </c:pt>
                <c:pt idx="4">
                  <c:v>414.54</c:v>
                </c:pt>
                <c:pt idx="5">
                  <c:v>404.59999999999997</c:v>
                </c:pt>
                <c:pt idx="6">
                  <c:v>401.31</c:v>
                </c:pt>
                <c:pt idx="7">
                  <c:v>396.63</c:v>
                </c:pt>
                <c:pt idx="8">
                  <c:v>406</c:v>
                </c:pt>
                <c:pt idx="9">
                  <c:v>403.58359999999999</c:v>
                </c:pt>
                <c:pt idx="10">
                  <c:v>421.61528469300976</c:v>
                </c:pt>
                <c:pt idx="11">
                  <c:v>439.01187551492058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96-4E2D-A466-F461C2EB71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439223456"/>
        <c:axId val="981999768"/>
      </c:barChart>
      <c:lineChart>
        <c:grouping val="standard"/>
        <c:varyColors val="0"/>
        <c:ser>
          <c:idx val="1"/>
          <c:order val="0"/>
          <c:tx>
            <c:strRef>
              <c:f>'Tax Rate History'!$B$115</c:f>
              <c:strCache>
                <c:ptCount val="1"/>
                <c:pt idx="0">
                  <c:v>Combined Fund Taxpayer Rate 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096320934021192E-2"/>
                  <c:y val="0.1966237127820314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96-4E2D-A466-F461C2EB718C}"/>
                </c:ext>
              </c:extLst>
            </c:dLbl>
            <c:dLbl>
              <c:idx val="1"/>
              <c:layout>
                <c:manualLayout>
                  <c:x val="-4.0280228979998188E-2"/>
                  <c:y val="5.8576398200497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96-4E2D-A466-F461C2EB718C}"/>
                </c:ext>
              </c:extLst>
            </c:dLbl>
            <c:dLbl>
              <c:idx val="2"/>
              <c:layout>
                <c:manualLayout>
                  <c:x val="-3.4533102543216551E-2"/>
                  <c:y val="0.1174435485509680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96-4E2D-A466-F461C2EB718C}"/>
                </c:ext>
              </c:extLst>
            </c:dLbl>
            <c:dLbl>
              <c:idx val="3"/>
              <c:layout>
                <c:manualLayout>
                  <c:x val="-3.7406665761607436E-2"/>
                  <c:y val="0.161580176473259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96-4E2D-A466-F461C2EB718C}"/>
                </c:ext>
              </c:extLst>
            </c:dLbl>
            <c:dLbl>
              <c:idx val="4"/>
              <c:layout>
                <c:manualLayout>
                  <c:x val="-3.5969884152411986E-2"/>
                  <c:y val="0.1885957925479647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96-4E2D-A466-F461C2EB718C}"/>
                </c:ext>
              </c:extLst>
            </c:dLbl>
            <c:dLbl>
              <c:idx val="5"/>
              <c:layout>
                <c:manualLayout>
                  <c:x val="-3.496051678884967E-2"/>
                  <c:y val="0.2253502258910900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A96-4E2D-A466-F461C2EB718C}"/>
                </c:ext>
              </c:extLst>
            </c:dLbl>
            <c:dLbl>
              <c:idx val="6"/>
              <c:layout>
                <c:manualLayout>
                  <c:x val="-3.3096320934021178E-2"/>
                  <c:y val="0.2551898255311494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96-4E2D-A466-F461C2EB718C}"/>
                </c:ext>
              </c:extLst>
            </c:dLbl>
            <c:dLbl>
              <c:idx val="7"/>
              <c:layout>
                <c:manualLayout>
                  <c:x val="-3.4533102543216579E-2"/>
                  <c:y val="0.3174070226553372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A96-4E2D-A466-F461C2EB718C}"/>
                </c:ext>
              </c:extLst>
            </c:dLbl>
            <c:dLbl>
              <c:idx val="8"/>
              <c:layout>
                <c:manualLayout>
                  <c:x val="-3.7406665761607387E-2"/>
                  <c:y val="0.2961153857056810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96-4E2D-A466-F461C2EB718C}"/>
                </c:ext>
              </c:extLst>
            </c:dLbl>
            <c:dLbl>
              <c:idx val="9"/>
              <c:layout>
                <c:manualLayout>
                  <c:x val="-3.5969884152411986E-2"/>
                  <c:y val="0.2332248678131349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A96-4E2D-A466-F461C2EB718C}"/>
                </c:ext>
              </c:extLst>
            </c:dLbl>
            <c:dLbl>
              <c:idx val="10"/>
              <c:layout>
                <c:manualLayout>
                  <c:x val="-3.6397298398045071E-2"/>
                  <c:y val="0.1931537526971086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A96-4E2D-A466-F461C2EB718C}"/>
                </c:ext>
              </c:extLst>
            </c:dLbl>
            <c:dLbl>
              <c:idx val="11"/>
              <c:layout>
                <c:manualLayout>
                  <c:x val="-3.4960516788849774E-2"/>
                  <c:y val="0.309040184255081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A96-4E2D-A466-F461C2EB718C}"/>
                </c:ext>
              </c:extLst>
            </c:dLbl>
            <c:numFmt formatCode="_(&quot;$&quot;* #,##0.0000_);_(&quot;$&quot;* \(#,##0.0000\);_(&quot;$&quot;* &quot;-&quot;????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ln>
                      <a:solidFill>
                        <a:schemeClr val="tx1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'Tax Rate History'!$A$52:$A$63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'Tax Rate History'!$B$116:$B$127</c:f>
              <c:numCache>
                <c:formatCode>0.0000</c:formatCode>
                <c:ptCount val="12"/>
                <c:pt idx="0">
                  <c:v>3.37</c:v>
                </c:pt>
                <c:pt idx="1">
                  <c:v>3.14</c:v>
                </c:pt>
                <c:pt idx="2">
                  <c:v>3.21</c:v>
                </c:pt>
                <c:pt idx="3">
                  <c:v>3.2600000000000002</c:v>
                </c:pt>
                <c:pt idx="4">
                  <c:v>3.29</c:v>
                </c:pt>
                <c:pt idx="5">
                  <c:v>3.4</c:v>
                </c:pt>
                <c:pt idx="6">
                  <c:v>3.43</c:v>
                </c:pt>
                <c:pt idx="7">
                  <c:v>3.51</c:v>
                </c:pt>
                <c:pt idx="8">
                  <c:v>3.5</c:v>
                </c:pt>
                <c:pt idx="9">
                  <c:v>3.4201999999999999</c:v>
                </c:pt>
                <c:pt idx="10">
                  <c:v>3.4213831009923279</c:v>
                </c:pt>
                <c:pt idx="11">
                  <c:v>3.3944159250645902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A96-4E2D-A466-F461C2EB718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87539456"/>
        <c:axId val="987531584"/>
      </c:lineChart>
      <c:catAx>
        <c:axId val="43922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1999768"/>
        <c:crosses val="autoZero"/>
        <c:auto val="1"/>
        <c:lblAlgn val="ctr"/>
        <c:lblOffset val="100"/>
        <c:tickLblSkip val="1"/>
        <c:noMultiLvlLbl val="0"/>
      </c:catAx>
      <c:valAx>
        <c:axId val="98199976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23456"/>
        <c:crosses val="autoZero"/>
        <c:crossBetween val="between"/>
      </c:valAx>
      <c:valAx>
        <c:axId val="987531584"/>
        <c:scaling>
          <c:orientation val="minMax"/>
        </c:scaling>
        <c:delete val="0"/>
        <c:axPos val="r"/>
        <c:numFmt formatCode="0.00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7539456"/>
        <c:crosses val="max"/>
        <c:crossBetween val="between"/>
      </c:valAx>
      <c:catAx>
        <c:axId val="9875394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87531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F53C9-57FD-499D-A8A6-0547908D003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14C716-0874-49D6-90A1-B2E6F86669B4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March Staff budget workshop</a:t>
          </a:r>
        </a:p>
      </dgm:t>
    </dgm:pt>
    <dgm:pt modelId="{CC6D0DF2-B965-448F-9554-6BA3B7F243E2}" type="parTrans" cxnId="{62D23FD3-19D4-4018-889D-5ED25F2157F6}">
      <dgm:prSet/>
      <dgm:spPr/>
      <dgm:t>
        <a:bodyPr/>
        <a:lstStyle/>
        <a:p>
          <a:endParaRPr lang="en-US"/>
        </a:p>
      </dgm:t>
    </dgm:pt>
    <dgm:pt modelId="{0630B643-3DD0-4879-BCE6-8509E7616333}" type="sibTrans" cxnId="{62D23FD3-19D4-4018-889D-5ED25F2157F6}">
      <dgm:prSet/>
      <dgm:spPr/>
      <dgm:t>
        <a:bodyPr/>
        <a:lstStyle/>
        <a:p>
          <a:endParaRPr lang="en-US"/>
        </a:p>
      </dgm:t>
    </dgm:pt>
    <dgm:pt modelId="{33E2EE7B-4A49-4E56-BCB0-C6E29421CD6B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April 29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Budget workshop with Fire Board</a:t>
          </a:r>
        </a:p>
      </dgm:t>
    </dgm:pt>
    <dgm:pt modelId="{387A0F89-D220-482A-B500-D5325A2C6AFA}" type="parTrans" cxnId="{609596DB-2C06-4D68-A610-C8165FC6EEEC}">
      <dgm:prSet/>
      <dgm:spPr/>
      <dgm:t>
        <a:bodyPr/>
        <a:lstStyle/>
        <a:p>
          <a:endParaRPr lang="en-US"/>
        </a:p>
      </dgm:t>
    </dgm:pt>
    <dgm:pt modelId="{4718D88E-BCEB-418C-876D-D63030CF7E91}" type="sibTrans" cxnId="{609596DB-2C06-4D68-A610-C8165FC6EEEC}">
      <dgm:prSet/>
      <dgm:spPr/>
      <dgm:t>
        <a:bodyPr/>
        <a:lstStyle/>
        <a:p>
          <a:endParaRPr lang="en-US"/>
        </a:p>
      </dgm:t>
    </dgm:pt>
    <dgm:pt modelId="{44721988-C7EF-4C9D-A405-C8B92583CE1D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March – May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Meet with various vendors and determine actual costs of benefits, property casualty insurance renewal, etc.</a:t>
          </a:r>
        </a:p>
      </dgm:t>
    </dgm:pt>
    <dgm:pt modelId="{B8A1127F-0B49-4458-A780-C9FA33E42886}" type="parTrans" cxnId="{35EC4647-6D4A-454B-A347-F3AFF771EC77}">
      <dgm:prSet/>
      <dgm:spPr/>
      <dgm:t>
        <a:bodyPr/>
        <a:lstStyle/>
        <a:p>
          <a:endParaRPr lang="en-US"/>
        </a:p>
      </dgm:t>
    </dgm:pt>
    <dgm:pt modelId="{07E8C1DE-09BE-41B8-9AA5-B8C135E15296}" type="sibTrans" cxnId="{35EC4647-6D4A-454B-A347-F3AFF771EC77}">
      <dgm:prSet/>
      <dgm:spPr/>
      <dgm:t>
        <a:bodyPr/>
        <a:lstStyle/>
        <a:p>
          <a:endParaRPr lang="en-US"/>
        </a:p>
      </dgm:t>
    </dgm:pt>
    <dgm:pt modelId="{49C18163-5390-4E69-9E61-7FF148547050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February - March Meeting with program managers to discuss strategic plan and other budget priorities and issues and to seek employee input concerning budget priorities</a:t>
          </a:r>
        </a:p>
      </dgm:t>
    </dgm:pt>
    <dgm:pt modelId="{6720DC89-1451-4F0C-B78D-99B30BCD6D2A}" type="parTrans" cxnId="{A875479B-CEAC-4DE0-AE80-217AECD7E7DD}">
      <dgm:prSet/>
      <dgm:spPr/>
      <dgm:t>
        <a:bodyPr/>
        <a:lstStyle/>
        <a:p>
          <a:endParaRPr lang="en-US"/>
        </a:p>
      </dgm:t>
    </dgm:pt>
    <dgm:pt modelId="{E24F3B44-E3B2-4A94-84E2-3C228B19FACE}" type="sibTrans" cxnId="{A875479B-CEAC-4DE0-AE80-217AECD7E7DD}">
      <dgm:prSet/>
      <dgm:spPr/>
      <dgm:t>
        <a:bodyPr/>
        <a:lstStyle/>
        <a:p>
          <a:endParaRPr lang="en-US"/>
        </a:p>
      </dgm:t>
    </dgm:pt>
    <dgm:pt modelId="{ED52F31B-AC54-4874-AA1C-44C18BEE1775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May 27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Budget workshop with Fire Board &amp; Tentative Adoption</a:t>
          </a:r>
        </a:p>
      </dgm:t>
    </dgm:pt>
    <dgm:pt modelId="{B98F6FD0-5088-436E-A34D-DD85BF0B6621}" type="parTrans" cxnId="{D341AACB-2254-4340-AC13-F05A899D87D2}">
      <dgm:prSet/>
      <dgm:spPr/>
      <dgm:t>
        <a:bodyPr/>
        <a:lstStyle/>
        <a:p>
          <a:endParaRPr lang="en-US"/>
        </a:p>
      </dgm:t>
    </dgm:pt>
    <dgm:pt modelId="{81941CC0-3402-4944-BD1A-5540FDA5C47E}" type="sibTrans" cxnId="{D341AACB-2254-4340-AC13-F05A899D87D2}">
      <dgm:prSet/>
      <dgm:spPr/>
      <dgm:t>
        <a:bodyPr/>
        <a:lstStyle/>
        <a:p>
          <a:endParaRPr lang="en-US"/>
        </a:p>
      </dgm:t>
    </dgm:pt>
    <dgm:pt modelId="{64F3F99F-7BC6-4DA3-883E-329C80FCA51B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June 24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Public Hearing on Budget and Final Adoption</a:t>
          </a:r>
        </a:p>
      </dgm:t>
    </dgm:pt>
    <dgm:pt modelId="{6E1CB56A-4679-45C3-A87E-5E5C55B898D0}" type="parTrans" cxnId="{7D533188-0DB0-415A-BAF3-FE4895440934}">
      <dgm:prSet/>
      <dgm:spPr/>
      <dgm:t>
        <a:bodyPr/>
        <a:lstStyle/>
        <a:p>
          <a:endParaRPr lang="en-US"/>
        </a:p>
      </dgm:t>
    </dgm:pt>
    <dgm:pt modelId="{4486F37D-6D6F-4C9E-881A-2A8B882D5A10}" type="sibTrans" cxnId="{7D533188-0DB0-415A-BAF3-FE4895440934}">
      <dgm:prSet/>
      <dgm:spPr/>
      <dgm:t>
        <a:bodyPr/>
        <a:lstStyle/>
        <a:p>
          <a:endParaRPr lang="en-US"/>
        </a:p>
      </dgm:t>
    </dgm:pt>
    <dgm:pt modelId="{C50F8E62-A58D-4461-B2A0-F654261C7041}">
      <dgm:prSet custT="1"/>
      <dgm:spPr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March 25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Initial Board workshop </a:t>
          </a:r>
        </a:p>
      </dgm:t>
    </dgm:pt>
    <dgm:pt modelId="{26E72FD6-4A84-4E0F-B086-96A02C1CAE9F}" type="sibTrans" cxnId="{D8D70277-527E-49A8-9F05-EF32F9E1DBD2}">
      <dgm:prSet/>
      <dgm:spPr/>
      <dgm:t>
        <a:bodyPr/>
        <a:lstStyle/>
        <a:p>
          <a:endParaRPr lang="en-US"/>
        </a:p>
      </dgm:t>
    </dgm:pt>
    <dgm:pt modelId="{A2F939E6-BB08-4FAD-B6AA-E217EDB2DE21}" type="parTrans" cxnId="{D8D70277-527E-49A8-9F05-EF32F9E1DBD2}">
      <dgm:prSet/>
      <dgm:spPr/>
      <dgm:t>
        <a:bodyPr/>
        <a:lstStyle/>
        <a:p>
          <a:endParaRPr lang="en-US"/>
        </a:p>
      </dgm:t>
    </dgm:pt>
    <dgm:pt modelId="{EACBA4C3-766B-44EF-9B90-E60E2F24F210}" type="pres">
      <dgm:prSet presAssocID="{171F53C9-57FD-499D-A8A6-0547908D0039}" presName="CompostProcess" presStyleCnt="0">
        <dgm:presLayoutVars>
          <dgm:dir/>
          <dgm:resizeHandles val="exact"/>
        </dgm:presLayoutVars>
      </dgm:prSet>
      <dgm:spPr/>
    </dgm:pt>
    <dgm:pt modelId="{DEDF3457-D6C6-42D3-A5EC-C9BF4FDA0AD4}" type="pres">
      <dgm:prSet presAssocID="{171F53C9-57FD-499D-A8A6-0547908D0039}" presName="arrow" presStyleLbl="bgShp" presStyleIdx="0" presStyleCnt="1"/>
      <dgm:spPr/>
    </dgm:pt>
    <dgm:pt modelId="{E37A63FD-65F7-4FFA-BB22-8082DF1FD7A2}" type="pres">
      <dgm:prSet presAssocID="{171F53C9-57FD-499D-A8A6-0547908D0039}" presName="linearProcess" presStyleCnt="0"/>
      <dgm:spPr/>
    </dgm:pt>
    <dgm:pt modelId="{692DF088-3A6C-4BA0-AFF7-17CD37C7CDE4}" type="pres">
      <dgm:prSet presAssocID="{49C18163-5390-4E69-9E61-7FF148547050}" presName="textNode" presStyleLbl="node1" presStyleIdx="0" presStyleCnt="7">
        <dgm:presLayoutVars>
          <dgm:bulletEnabled val="1"/>
        </dgm:presLayoutVars>
      </dgm:prSet>
      <dgm:spPr>
        <a:xfrm>
          <a:off x="399" y="1135824"/>
          <a:ext cx="1204503" cy="1514432"/>
        </a:xfrm>
        <a:prstGeom prst="roundRect">
          <a:avLst/>
        </a:prstGeom>
      </dgm:spPr>
    </dgm:pt>
    <dgm:pt modelId="{2D196F1D-60BA-4861-8E55-32D997228D2D}" type="pres">
      <dgm:prSet presAssocID="{E24F3B44-E3B2-4A94-84E2-3C228B19FACE}" presName="sibTrans" presStyleCnt="0"/>
      <dgm:spPr/>
    </dgm:pt>
    <dgm:pt modelId="{760BE3FC-2DC0-4304-BD1D-18ED1F9F9D71}" type="pres">
      <dgm:prSet presAssocID="{E714C716-0874-49D6-90A1-B2E6F86669B4}" presName="textNode" presStyleLbl="node1" presStyleIdx="1" presStyleCnt="7">
        <dgm:presLayoutVars>
          <dgm:bulletEnabled val="1"/>
        </dgm:presLayoutVars>
      </dgm:prSet>
      <dgm:spPr>
        <a:xfrm>
          <a:off x="1265127" y="1135824"/>
          <a:ext cx="1204503" cy="1514432"/>
        </a:xfrm>
        <a:prstGeom prst="roundRect">
          <a:avLst/>
        </a:prstGeom>
      </dgm:spPr>
    </dgm:pt>
    <dgm:pt modelId="{A258B75C-72C7-4977-8142-B1BA3E20495B}" type="pres">
      <dgm:prSet presAssocID="{0630B643-3DD0-4879-BCE6-8509E7616333}" presName="sibTrans" presStyleCnt="0"/>
      <dgm:spPr/>
    </dgm:pt>
    <dgm:pt modelId="{869F631C-BCC7-40BA-91CF-4A129725D8B7}" type="pres">
      <dgm:prSet presAssocID="{C50F8E62-A58D-4461-B2A0-F654261C7041}" presName="textNode" presStyleLbl="node1" presStyleIdx="2" presStyleCnt="7">
        <dgm:presLayoutVars>
          <dgm:bulletEnabled val="1"/>
        </dgm:presLayoutVars>
      </dgm:prSet>
      <dgm:spPr>
        <a:xfrm>
          <a:off x="2529855" y="1135824"/>
          <a:ext cx="1204503" cy="1514432"/>
        </a:xfrm>
        <a:prstGeom prst="roundRect">
          <a:avLst/>
        </a:prstGeom>
      </dgm:spPr>
    </dgm:pt>
    <dgm:pt modelId="{3C923DE2-DC00-4EDB-A4C4-0484F33EB0B8}" type="pres">
      <dgm:prSet presAssocID="{26E72FD6-4A84-4E0F-B086-96A02C1CAE9F}" presName="sibTrans" presStyleCnt="0"/>
      <dgm:spPr/>
    </dgm:pt>
    <dgm:pt modelId="{8D542125-D781-4E80-8007-7F6786C2323C}" type="pres">
      <dgm:prSet presAssocID="{33E2EE7B-4A49-4E56-BCB0-C6E29421CD6B}" presName="textNode" presStyleLbl="node1" presStyleIdx="3" presStyleCnt="7">
        <dgm:presLayoutVars>
          <dgm:bulletEnabled val="1"/>
        </dgm:presLayoutVars>
      </dgm:prSet>
      <dgm:spPr>
        <a:xfrm>
          <a:off x="3794584" y="1135824"/>
          <a:ext cx="1204503" cy="1514432"/>
        </a:xfrm>
        <a:prstGeom prst="roundRect">
          <a:avLst/>
        </a:prstGeom>
      </dgm:spPr>
    </dgm:pt>
    <dgm:pt modelId="{2A15E224-55FD-4BED-9B66-33F4958A23E2}" type="pres">
      <dgm:prSet presAssocID="{4718D88E-BCEB-418C-876D-D63030CF7E91}" presName="sibTrans" presStyleCnt="0"/>
      <dgm:spPr/>
    </dgm:pt>
    <dgm:pt modelId="{A073BA5B-BCCB-4332-B56D-26F4A463BA3B}" type="pres">
      <dgm:prSet presAssocID="{44721988-C7EF-4C9D-A405-C8B92583CE1D}" presName="textNode" presStyleLbl="node1" presStyleIdx="4" presStyleCnt="7">
        <dgm:presLayoutVars>
          <dgm:bulletEnabled val="1"/>
        </dgm:presLayoutVars>
      </dgm:prSet>
      <dgm:spPr>
        <a:xfrm>
          <a:off x="5059312" y="1135824"/>
          <a:ext cx="1204503" cy="1514432"/>
        </a:xfrm>
        <a:prstGeom prst="roundRect">
          <a:avLst/>
        </a:prstGeom>
      </dgm:spPr>
    </dgm:pt>
    <dgm:pt modelId="{1FAF7C28-3F81-4D49-AE23-FF004AB0BEEE}" type="pres">
      <dgm:prSet presAssocID="{07E8C1DE-09BE-41B8-9AA5-B8C135E15296}" presName="sibTrans" presStyleCnt="0"/>
      <dgm:spPr/>
    </dgm:pt>
    <dgm:pt modelId="{58C4957E-C52D-429C-A169-17936DF74D2E}" type="pres">
      <dgm:prSet presAssocID="{ED52F31B-AC54-4874-AA1C-44C18BEE1775}" presName="textNode" presStyleLbl="node1" presStyleIdx="5" presStyleCnt="7">
        <dgm:presLayoutVars>
          <dgm:bulletEnabled val="1"/>
        </dgm:presLayoutVars>
      </dgm:prSet>
      <dgm:spPr>
        <a:xfrm>
          <a:off x="8421071" y="1490712"/>
          <a:ext cx="1443225" cy="1987616"/>
        </a:xfrm>
        <a:prstGeom prst="roundRect">
          <a:avLst/>
        </a:prstGeom>
      </dgm:spPr>
    </dgm:pt>
    <dgm:pt modelId="{9C0BA00A-C20F-44EF-80E6-0E17A83188DB}" type="pres">
      <dgm:prSet presAssocID="{81941CC0-3402-4944-BD1A-5540FDA5C47E}" presName="sibTrans" presStyleCnt="0"/>
      <dgm:spPr/>
    </dgm:pt>
    <dgm:pt modelId="{436059A6-3B12-4E58-8658-7C1767FB6B42}" type="pres">
      <dgm:prSet presAssocID="{64F3F99F-7BC6-4DA3-883E-329C80FCA51B}" presName="textNode" presStyleLbl="node1" presStyleIdx="6" presStyleCnt="7">
        <dgm:presLayoutVars>
          <dgm:bulletEnabled val="1"/>
        </dgm:presLayoutVars>
      </dgm:prSet>
      <dgm:spPr>
        <a:xfrm>
          <a:off x="10104834" y="1490712"/>
          <a:ext cx="1443225" cy="1987616"/>
        </a:xfrm>
        <a:prstGeom prst="roundRect">
          <a:avLst/>
        </a:prstGeom>
      </dgm:spPr>
    </dgm:pt>
  </dgm:ptLst>
  <dgm:cxnLst>
    <dgm:cxn modelId="{8E04752F-F019-450C-9B5D-1BCE2ECA5EEA}" type="presOf" srcId="{64F3F99F-7BC6-4DA3-883E-329C80FCA51B}" destId="{436059A6-3B12-4E58-8658-7C1767FB6B42}" srcOrd="0" destOrd="0" presId="urn:microsoft.com/office/officeart/2005/8/layout/hProcess9"/>
    <dgm:cxn modelId="{14930531-BC1A-4C42-8705-CEB88029DA25}" type="presOf" srcId="{E714C716-0874-49D6-90A1-B2E6F86669B4}" destId="{760BE3FC-2DC0-4304-BD1D-18ED1F9F9D71}" srcOrd="0" destOrd="0" presId="urn:microsoft.com/office/officeart/2005/8/layout/hProcess9"/>
    <dgm:cxn modelId="{C8082D33-0C44-4FE7-8F2F-B93EE18B8F31}" type="presOf" srcId="{C50F8E62-A58D-4461-B2A0-F654261C7041}" destId="{869F631C-BCC7-40BA-91CF-4A129725D8B7}" srcOrd="0" destOrd="0" presId="urn:microsoft.com/office/officeart/2005/8/layout/hProcess9"/>
    <dgm:cxn modelId="{35EC4647-6D4A-454B-A347-F3AFF771EC77}" srcId="{171F53C9-57FD-499D-A8A6-0547908D0039}" destId="{44721988-C7EF-4C9D-A405-C8B92583CE1D}" srcOrd="4" destOrd="0" parTransId="{B8A1127F-0B49-4458-A780-C9FA33E42886}" sibTransId="{07E8C1DE-09BE-41B8-9AA5-B8C135E15296}"/>
    <dgm:cxn modelId="{96C30E70-A459-47AE-8F07-8DBA81E7031E}" type="presOf" srcId="{33E2EE7B-4A49-4E56-BCB0-C6E29421CD6B}" destId="{8D542125-D781-4E80-8007-7F6786C2323C}" srcOrd="0" destOrd="0" presId="urn:microsoft.com/office/officeart/2005/8/layout/hProcess9"/>
    <dgm:cxn modelId="{FC156C54-FD4F-4451-962C-89F422FE89E7}" type="presOf" srcId="{44721988-C7EF-4C9D-A405-C8B92583CE1D}" destId="{A073BA5B-BCCB-4332-B56D-26F4A463BA3B}" srcOrd="0" destOrd="0" presId="urn:microsoft.com/office/officeart/2005/8/layout/hProcess9"/>
    <dgm:cxn modelId="{D8D70277-527E-49A8-9F05-EF32F9E1DBD2}" srcId="{171F53C9-57FD-499D-A8A6-0547908D0039}" destId="{C50F8E62-A58D-4461-B2A0-F654261C7041}" srcOrd="2" destOrd="0" parTransId="{A2F939E6-BB08-4FAD-B6AA-E217EDB2DE21}" sibTransId="{26E72FD6-4A84-4E0F-B086-96A02C1CAE9F}"/>
    <dgm:cxn modelId="{7D533188-0DB0-415A-BAF3-FE4895440934}" srcId="{171F53C9-57FD-499D-A8A6-0547908D0039}" destId="{64F3F99F-7BC6-4DA3-883E-329C80FCA51B}" srcOrd="6" destOrd="0" parTransId="{6E1CB56A-4679-45C3-A87E-5E5C55B898D0}" sibTransId="{4486F37D-6D6F-4C9E-881A-2A8B882D5A10}"/>
    <dgm:cxn modelId="{8F12AE89-4653-4138-A02D-7581DE757562}" type="presOf" srcId="{49C18163-5390-4E69-9E61-7FF148547050}" destId="{692DF088-3A6C-4BA0-AFF7-17CD37C7CDE4}" srcOrd="0" destOrd="0" presId="urn:microsoft.com/office/officeart/2005/8/layout/hProcess9"/>
    <dgm:cxn modelId="{A875479B-CEAC-4DE0-AE80-217AECD7E7DD}" srcId="{171F53C9-57FD-499D-A8A6-0547908D0039}" destId="{49C18163-5390-4E69-9E61-7FF148547050}" srcOrd="0" destOrd="0" parTransId="{6720DC89-1451-4F0C-B78D-99B30BCD6D2A}" sibTransId="{E24F3B44-E3B2-4A94-84E2-3C228B19FACE}"/>
    <dgm:cxn modelId="{D057C1BD-79E0-48BC-8AAD-30F413663EDB}" type="presOf" srcId="{171F53C9-57FD-499D-A8A6-0547908D0039}" destId="{EACBA4C3-766B-44EF-9B90-E60E2F24F210}" srcOrd="0" destOrd="0" presId="urn:microsoft.com/office/officeart/2005/8/layout/hProcess9"/>
    <dgm:cxn modelId="{F75D9BC7-79C8-4EF3-BD94-3650055E0FFA}" type="presOf" srcId="{ED52F31B-AC54-4874-AA1C-44C18BEE1775}" destId="{58C4957E-C52D-429C-A169-17936DF74D2E}" srcOrd="0" destOrd="0" presId="urn:microsoft.com/office/officeart/2005/8/layout/hProcess9"/>
    <dgm:cxn modelId="{D341AACB-2254-4340-AC13-F05A899D87D2}" srcId="{171F53C9-57FD-499D-A8A6-0547908D0039}" destId="{ED52F31B-AC54-4874-AA1C-44C18BEE1775}" srcOrd="5" destOrd="0" parTransId="{B98F6FD0-5088-436E-A34D-DD85BF0B6621}" sibTransId="{81941CC0-3402-4944-BD1A-5540FDA5C47E}"/>
    <dgm:cxn modelId="{62D23FD3-19D4-4018-889D-5ED25F2157F6}" srcId="{171F53C9-57FD-499D-A8A6-0547908D0039}" destId="{E714C716-0874-49D6-90A1-B2E6F86669B4}" srcOrd="1" destOrd="0" parTransId="{CC6D0DF2-B965-448F-9554-6BA3B7F243E2}" sibTransId="{0630B643-3DD0-4879-BCE6-8509E7616333}"/>
    <dgm:cxn modelId="{609596DB-2C06-4D68-A610-C8165FC6EEEC}" srcId="{171F53C9-57FD-499D-A8A6-0547908D0039}" destId="{33E2EE7B-4A49-4E56-BCB0-C6E29421CD6B}" srcOrd="3" destOrd="0" parTransId="{387A0F89-D220-482A-B500-D5325A2C6AFA}" sibTransId="{4718D88E-BCEB-418C-876D-D63030CF7E91}"/>
    <dgm:cxn modelId="{7DA8D939-3C2A-4A70-AAA9-011FD60862D8}" type="presParOf" srcId="{EACBA4C3-766B-44EF-9B90-E60E2F24F210}" destId="{DEDF3457-D6C6-42D3-A5EC-C9BF4FDA0AD4}" srcOrd="0" destOrd="0" presId="urn:microsoft.com/office/officeart/2005/8/layout/hProcess9"/>
    <dgm:cxn modelId="{05E7B4B0-78B3-401D-8CA0-09EF70168B81}" type="presParOf" srcId="{EACBA4C3-766B-44EF-9B90-E60E2F24F210}" destId="{E37A63FD-65F7-4FFA-BB22-8082DF1FD7A2}" srcOrd="1" destOrd="0" presId="urn:microsoft.com/office/officeart/2005/8/layout/hProcess9"/>
    <dgm:cxn modelId="{057BABB5-870E-4EDB-8740-1D407A3D1BC6}" type="presParOf" srcId="{E37A63FD-65F7-4FFA-BB22-8082DF1FD7A2}" destId="{692DF088-3A6C-4BA0-AFF7-17CD37C7CDE4}" srcOrd="0" destOrd="0" presId="urn:microsoft.com/office/officeart/2005/8/layout/hProcess9"/>
    <dgm:cxn modelId="{16659114-F6D5-4611-8161-43E96F65E98A}" type="presParOf" srcId="{E37A63FD-65F7-4FFA-BB22-8082DF1FD7A2}" destId="{2D196F1D-60BA-4861-8E55-32D997228D2D}" srcOrd="1" destOrd="0" presId="urn:microsoft.com/office/officeart/2005/8/layout/hProcess9"/>
    <dgm:cxn modelId="{F1FDCA9B-9546-4883-B9B1-9C5EB8E6DDBC}" type="presParOf" srcId="{E37A63FD-65F7-4FFA-BB22-8082DF1FD7A2}" destId="{760BE3FC-2DC0-4304-BD1D-18ED1F9F9D71}" srcOrd="2" destOrd="0" presId="urn:microsoft.com/office/officeart/2005/8/layout/hProcess9"/>
    <dgm:cxn modelId="{0BE509AE-52CF-4B2B-B74D-CDD5DFD64D67}" type="presParOf" srcId="{E37A63FD-65F7-4FFA-BB22-8082DF1FD7A2}" destId="{A258B75C-72C7-4977-8142-B1BA3E20495B}" srcOrd="3" destOrd="0" presId="urn:microsoft.com/office/officeart/2005/8/layout/hProcess9"/>
    <dgm:cxn modelId="{04A71526-1C77-4BAC-86C3-C5BDB741B9E8}" type="presParOf" srcId="{E37A63FD-65F7-4FFA-BB22-8082DF1FD7A2}" destId="{869F631C-BCC7-40BA-91CF-4A129725D8B7}" srcOrd="4" destOrd="0" presId="urn:microsoft.com/office/officeart/2005/8/layout/hProcess9"/>
    <dgm:cxn modelId="{2AE9935B-DED6-44D9-9690-0EAFFD014474}" type="presParOf" srcId="{E37A63FD-65F7-4FFA-BB22-8082DF1FD7A2}" destId="{3C923DE2-DC00-4EDB-A4C4-0484F33EB0B8}" srcOrd="5" destOrd="0" presId="urn:microsoft.com/office/officeart/2005/8/layout/hProcess9"/>
    <dgm:cxn modelId="{8B2DBFE6-2D92-4E60-BAE0-BE823995F2EE}" type="presParOf" srcId="{E37A63FD-65F7-4FFA-BB22-8082DF1FD7A2}" destId="{8D542125-D781-4E80-8007-7F6786C2323C}" srcOrd="6" destOrd="0" presId="urn:microsoft.com/office/officeart/2005/8/layout/hProcess9"/>
    <dgm:cxn modelId="{D5D56B83-F984-46CC-BC89-7489EA08A94A}" type="presParOf" srcId="{E37A63FD-65F7-4FFA-BB22-8082DF1FD7A2}" destId="{2A15E224-55FD-4BED-9B66-33F4958A23E2}" srcOrd="7" destOrd="0" presId="urn:microsoft.com/office/officeart/2005/8/layout/hProcess9"/>
    <dgm:cxn modelId="{679E535C-5C1E-46D2-8F02-82756F40495B}" type="presParOf" srcId="{E37A63FD-65F7-4FFA-BB22-8082DF1FD7A2}" destId="{A073BA5B-BCCB-4332-B56D-26F4A463BA3B}" srcOrd="8" destOrd="0" presId="urn:microsoft.com/office/officeart/2005/8/layout/hProcess9"/>
    <dgm:cxn modelId="{3C08EFEE-2CBC-454E-B8A4-D3CE61EF74FC}" type="presParOf" srcId="{E37A63FD-65F7-4FFA-BB22-8082DF1FD7A2}" destId="{1FAF7C28-3F81-4D49-AE23-FF004AB0BEEE}" srcOrd="9" destOrd="0" presId="urn:microsoft.com/office/officeart/2005/8/layout/hProcess9"/>
    <dgm:cxn modelId="{F3DFD706-786D-46A1-8350-F29CC0A42B10}" type="presParOf" srcId="{E37A63FD-65F7-4FFA-BB22-8082DF1FD7A2}" destId="{58C4957E-C52D-429C-A169-17936DF74D2E}" srcOrd="10" destOrd="0" presId="urn:microsoft.com/office/officeart/2005/8/layout/hProcess9"/>
    <dgm:cxn modelId="{DBB701AF-1A54-490E-8B66-86E6F00EE11C}" type="presParOf" srcId="{E37A63FD-65F7-4FFA-BB22-8082DF1FD7A2}" destId="{9C0BA00A-C20F-44EF-80E6-0E17A83188DB}" srcOrd="11" destOrd="0" presId="urn:microsoft.com/office/officeart/2005/8/layout/hProcess9"/>
    <dgm:cxn modelId="{ABD71A39-E3F6-4B3B-8247-63FE992ADE88}" type="presParOf" srcId="{E37A63FD-65F7-4FFA-BB22-8082DF1FD7A2}" destId="{436059A6-3B12-4E58-8658-7C1767FB6B4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F3457-D6C6-42D3-A5EC-C9BF4FDA0AD4}">
      <dsp:nvSpPr>
        <dsp:cNvPr id="0" name=""/>
        <dsp:cNvSpPr/>
      </dsp:nvSpPr>
      <dsp:spPr>
        <a:xfrm>
          <a:off x="866273" y="0"/>
          <a:ext cx="9817768" cy="514951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2DF088-3A6C-4BA0-AFF7-17CD37C7CDE4}">
      <dsp:nvSpPr>
        <dsp:cNvPr id="0" name=""/>
        <dsp:cNvSpPr/>
      </dsp:nvSpPr>
      <dsp:spPr>
        <a:xfrm>
          <a:off x="2255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February - March Meeting with program managers to discuss strategic plan and other budget priorities and issues and to seek employee input concerning budget priorities</a:t>
          </a:r>
        </a:p>
      </dsp:txBody>
      <dsp:txXfrm>
        <a:off x="72707" y="1615307"/>
        <a:ext cx="1302321" cy="1918902"/>
      </dsp:txXfrm>
    </dsp:sp>
    <dsp:sp modelId="{760BE3FC-2DC0-4304-BD1D-18ED1F9F9D71}">
      <dsp:nvSpPr>
        <dsp:cNvPr id="0" name=""/>
        <dsp:cNvSpPr/>
      </dsp:nvSpPr>
      <dsp:spPr>
        <a:xfrm>
          <a:off x="1686019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March Staff budget workshop</a:t>
          </a:r>
        </a:p>
      </dsp:txBody>
      <dsp:txXfrm>
        <a:off x="1756471" y="1615307"/>
        <a:ext cx="1302321" cy="1918902"/>
      </dsp:txXfrm>
    </dsp:sp>
    <dsp:sp modelId="{869F631C-BCC7-40BA-91CF-4A129725D8B7}">
      <dsp:nvSpPr>
        <dsp:cNvPr id="0" name=""/>
        <dsp:cNvSpPr/>
      </dsp:nvSpPr>
      <dsp:spPr>
        <a:xfrm>
          <a:off x="3369782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March 25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Initial Board workshop </a:t>
          </a:r>
        </a:p>
      </dsp:txBody>
      <dsp:txXfrm>
        <a:off x="3440234" y="1615307"/>
        <a:ext cx="1302321" cy="1918902"/>
      </dsp:txXfrm>
    </dsp:sp>
    <dsp:sp modelId="{8D542125-D781-4E80-8007-7F6786C2323C}">
      <dsp:nvSpPr>
        <dsp:cNvPr id="0" name=""/>
        <dsp:cNvSpPr/>
      </dsp:nvSpPr>
      <dsp:spPr>
        <a:xfrm>
          <a:off x="5053545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April 29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Budget workshop with Fire Board</a:t>
          </a:r>
        </a:p>
      </dsp:txBody>
      <dsp:txXfrm>
        <a:off x="5123997" y="1615307"/>
        <a:ext cx="1302321" cy="1918902"/>
      </dsp:txXfrm>
    </dsp:sp>
    <dsp:sp modelId="{A073BA5B-BCCB-4332-B56D-26F4A463BA3B}">
      <dsp:nvSpPr>
        <dsp:cNvPr id="0" name=""/>
        <dsp:cNvSpPr/>
      </dsp:nvSpPr>
      <dsp:spPr>
        <a:xfrm>
          <a:off x="6737308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March – May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Meet with various vendors and determine actual costs of benefits, property casualty insurance renewal, etc.</a:t>
          </a:r>
        </a:p>
      </dsp:txBody>
      <dsp:txXfrm>
        <a:off x="6807760" y="1615307"/>
        <a:ext cx="1302321" cy="1918902"/>
      </dsp:txXfrm>
    </dsp:sp>
    <dsp:sp modelId="{58C4957E-C52D-429C-A169-17936DF74D2E}">
      <dsp:nvSpPr>
        <dsp:cNvPr id="0" name=""/>
        <dsp:cNvSpPr/>
      </dsp:nvSpPr>
      <dsp:spPr>
        <a:xfrm>
          <a:off x="8421071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May 27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Budget workshop with Fire Board &amp; Tentative Adoption</a:t>
          </a:r>
        </a:p>
      </dsp:txBody>
      <dsp:txXfrm>
        <a:off x="8491523" y="1615307"/>
        <a:ext cx="1302321" cy="1918902"/>
      </dsp:txXfrm>
    </dsp:sp>
    <dsp:sp modelId="{436059A6-3B12-4E58-8658-7C1767FB6B42}">
      <dsp:nvSpPr>
        <dsp:cNvPr id="0" name=""/>
        <dsp:cNvSpPr/>
      </dsp:nvSpPr>
      <dsp:spPr>
        <a:xfrm>
          <a:off x="10104834" y="1544855"/>
          <a:ext cx="1443225" cy="205980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June 24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prstClr val="white"/>
              </a:solidFill>
              <a:latin typeface="Palatino Linotype"/>
              <a:ea typeface="+mn-ea"/>
              <a:cs typeface="+mn-cs"/>
            </a:rPr>
            <a:t>Public Hearing on Budget and Final Adoption</a:t>
          </a:r>
        </a:p>
      </dsp:txBody>
      <dsp:txXfrm>
        <a:off x="10175286" y="1615307"/>
        <a:ext cx="1302321" cy="1918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11399-33C8-4196-B466-B3458D7A60DA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29135-F38A-4D96-8BD7-0B8972A71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1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94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29135-F38A-4D96-8BD7-0B8972A71C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03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Increase $35,000</a:t>
            </a:r>
          </a:p>
          <a:p>
            <a:r>
              <a:rPr lang="en-US" dirty="0"/>
              <a:t>Medic Position $25,000</a:t>
            </a:r>
          </a:p>
          <a:p>
            <a:r>
              <a:rPr lang="en-US" dirty="0"/>
              <a:t>Increased Budget for Darrell Miller $33k</a:t>
            </a:r>
          </a:p>
          <a:p>
            <a:r>
              <a:rPr lang="en-US" dirty="0"/>
              <a:t>PSPRS $40,650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29135-F38A-4D96-8BD7-0B8972A71C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96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29135-F38A-4D96-8BD7-0B8972A71C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99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22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5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2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05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3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0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7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6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7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EE62DAA-E945-4393-960B-A60B7A4C5442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794FC85-A92E-475B-A7F3-D1ECFE9F195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32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23EB51-2A7A-4A78-A7EC-43D5BF73C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Grp="1"/>
          </p:cNvSpPr>
          <p:nvPr>
            <p:ph type="ctrTitle"/>
          </p:nvPr>
        </p:nvSpPr>
        <p:spPr>
          <a:xfrm>
            <a:off x="248553" y="513110"/>
            <a:ext cx="6535705" cy="16559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Fiscal Year 2020/2021 Budget Workshop</a:t>
            </a:r>
            <a:br>
              <a:rPr lang="en-US" sz="4000" b="1" dirty="0"/>
            </a:br>
            <a:r>
              <a:rPr lang="en-US" sz="4000" b="1" dirty="0"/>
              <a:t>May 27, 2020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834099-7F72-4C35-BE4F-46D943EF0C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3876" y="309117"/>
            <a:ext cx="2083117" cy="25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199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8942510-48B5-4118-93F2-D91DA3964F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123007"/>
              </p:ext>
            </p:extLst>
          </p:nvPr>
        </p:nvGraphicFramePr>
        <p:xfrm>
          <a:off x="1028700" y="0"/>
          <a:ext cx="10429875" cy="398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A258655-1B2B-43D7-B17C-0C42AED6E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49" y="3986213"/>
            <a:ext cx="7810500" cy="231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866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9D068DB-E7E7-4102-9402-EAA049E13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C8906C-CCD9-4F71-B3DD-BC1331E1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A0D6F13-628B-4FC4-AD48-A2B64677D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5746F23-6A4C-4A1F-A0CE-A0C8537D5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25C13BB-8888-4866-B896-AD5C7029A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 Year Projections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9BFE64E-CCE4-4F62-BB14-C7028756C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7CC7517-DC26-4B88-BF95-5D09F3E93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7C466A-2605-4E25-9E19-8E277E2EA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28F0BF-887C-4319-B077-8FD264088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78" y="495396"/>
            <a:ext cx="7783942" cy="525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55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887EC64-DACC-4108-9FAB-6E288FBC2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05C4A0-68A2-4496-87A5-5478E3274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7E041E6-AC36-4409-B797-2FE54253E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0B0578-526C-4418-8C7B-162139DB0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70995" y="643467"/>
            <a:ext cx="3341488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dirty="0"/>
              <a:t>DRAFT Budget FY2021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7F673C-BE4B-4CDB-BFE4-88792C7A3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3857" y="338680"/>
            <a:ext cx="2083117" cy="252870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6838602-851A-436D-B632-359E25B18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603" y="39757"/>
            <a:ext cx="6067924" cy="62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124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Board Discussion &amp; Questions</a:t>
            </a:r>
          </a:p>
        </p:txBody>
      </p:sp>
    </p:spTree>
    <p:extLst>
      <p:ext uri="{BB962C8B-B14F-4D97-AF65-F5344CB8AC3E}">
        <p14:creationId xmlns:p14="http://schemas.microsoft.com/office/powerpoint/2010/main" val="752953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Budget Schedule</a:t>
            </a:r>
          </a:p>
          <a:p>
            <a:pPr lvl="0"/>
            <a:r>
              <a:rPr lang="en-US" dirty="0"/>
              <a:t>Overview of District Revenues</a:t>
            </a:r>
          </a:p>
          <a:p>
            <a:pPr lvl="0"/>
            <a:r>
              <a:rPr lang="en-US" dirty="0"/>
              <a:t>Overview of District Expenses</a:t>
            </a:r>
          </a:p>
          <a:p>
            <a:pPr lvl="0"/>
            <a:r>
              <a:rPr lang="en-US" dirty="0"/>
              <a:t>Tax Rate and Homeowner Impact</a:t>
            </a:r>
          </a:p>
          <a:p>
            <a:pPr lvl="0"/>
            <a:r>
              <a:rPr lang="en-US" dirty="0"/>
              <a:t>Projections</a:t>
            </a:r>
          </a:p>
          <a:p>
            <a:pPr lvl="0"/>
            <a:r>
              <a:rPr lang="en-US" dirty="0"/>
              <a:t>Summary Budget</a:t>
            </a:r>
          </a:p>
          <a:p>
            <a:pPr lvl="0"/>
            <a:r>
              <a:rPr lang="en-US" dirty="0"/>
              <a:t>Discussion and Questions from the Board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85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891" y="202129"/>
            <a:ext cx="10058400" cy="1015466"/>
          </a:xfrm>
        </p:spPr>
        <p:txBody>
          <a:bodyPr>
            <a:normAutofit/>
          </a:bodyPr>
          <a:lstStyle/>
          <a:p>
            <a:r>
              <a:rPr lang="en-US" dirty="0"/>
              <a:t>Budget Schedule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499297"/>
              </p:ext>
            </p:extLst>
          </p:nvPr>
        </p:nvGraphicFramePr>
        <p:xfrm>
          <a:off x="312821" y="998621"/>
          <a:ext cx="11550316" cy="5149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94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098B0-62AC-4E7D-852F-0334760C9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Budgeted Revenues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EB029-2AA9-4DD4-81D1-CB4420E17F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Property Tax Revenue - $ 2,598,142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Tax Rate $2.8500 no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AV $91,162,883 increase of 4.95%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100" dirty="0"/>
              <a:t>FDAT - $140,984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of $10,539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100" dirty="0"/>
              <a:t>EMS - $450,000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of $35,000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4DD0D-7D00-4D3C-BB4E-4AD9E06780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100" dirty="0"/>
              <a:t>Wildland - $405,000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Budgeted related personnel and travel expenses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Projected profit to fund capital reserve </a:t>
            </a:r>
          </a:p>
          <a:p>
            <a:pPr marL="201168" lvl="1" indent="0">
              <a:buNone/>
            </a:pPr>
            <a:endParaRPr lang="en-US" dirty="0"/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100" dirty="0"/>
              <a:t>Tower - $197,100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of $10,100</a:t>
            </a:r>
          </a:p>
          <a:p>
            <a:pPr marL="201168" lvl="1" indent="0">
              <a:buNone/>
            </a:pPr>
            <a:endParaRPr lang="en-US" dirty="0"/>
          </a:p>
          <a:p>
            <a:r>
              <a:rPr lang="en-US" dirty="0"/>
              <a:t>Other Income - $37,000 (Air Methods station rental, </a:t>
            </a:r>
            <a:r>
              <a:rPr lang="en-US" sz="2100" dirty="0"/>
              <a:t>interest and grant income, etc.)</a:t>
            </a:r>
          </a:p>
        </p:txBody>
      </p:sp>
    </p:spTree>
    <p:extLst>
      <p:ext uri="{BB962C8B-B14F-4D97-AF65-F5344CB8AC3E}">
        <p14:creationId xmlns:p14="http://schemas.microsoft.com/office/powerpoint/2010/main" val="1409910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993EDE-1348-4019-86ED-41D18D3EE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899" y="596348"/>
            <a:ext cx="10530419" cy="483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09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1169D85-5F16-44BA-A156-76D3A6E37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Budgeted Expenses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934352-F487-4819-9B85-91A2A60EB5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Personnel Expenditures</a:t>
            </a:r>
          </a:p>
          <a:p>
            <a:pPr lvl="2"/>
            <a:r>
              <a:rPr lang="en-US" dirty="0"/>
              <a:t>Step Increase and Medic II Position</a:t>
            </a:r>
          </a:p>
          <a:p>
            <a:pPr lvl="2"/>
            <a:r>
              <a:rPr lang="en-US" dirty="0"/>
              <a:t>PSPRS Contribution Rate increased to 27.33% </a:t>
            </a:r>
          </a:p>
          <a:p>
            <a:pPr lvl="2"/>
            <a:r>
              <a:rPr lang="en-US" dirty="0"/>
              <a:t>Workers Comp budget includes amount from 7710 Insurance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Operational Expenditures – Developed based on requests and historical usage</a:t>
            </a:r>
          </a:p>
          <a:p>
            <a:pPr lvl="2"/>
            <a:r>
              <a:rPr lang="en-US" dirty="0"/>
              <a:t>Buildings and Land </a:t>
            </a:r>
          </a:p>
          <a:p>
            <a:pPr lvl="3"/>
            <a:r>
              <a:rPr lang="en-US" dirty="0"/>
              <a:t>Added funding for temporary facilities lease</a:t>
            </a:r>
          </a:p>
          <a:p>
            <a:pPr lvl="2"/>
            <a:r>
              <a:rPr lang="en-US" dirty="0"/>
              <a:t>Vehicle and Equipment</a:t>
            </a:r>
          </a:p>
          <a:p>
            <a:pPr lvl="3"/>
            <a:r>
              <a:rPr lang="en-US" dirty="0"/>
              <a:t>Increased based on </a:t>
            </a:r>
            <a:r>
              <a:rPr lang="en-US" dirty="0" err="1"/>
              <a:t>maint</a:t>
            </a:r>
            <a:r>
              <a:rPr lang="en-US" dirty="0"/>
              <a:t> expenses</a:t>
            </a:r>
          </a:p>
          <a:p>
            <a:pPr lvl="3"/>
            <a:r>
              <a:rPr lang="en-US" dirty="0"/>
              <a:t>Enterprise Lease Agreement</a:t>
            </a:r>
          </a:p>
          <a:p>
            <a:pPr lvl="3"/>
            <a:r>
              <a:rPr lang="en-US" dirty="0"/>
              <a:t>Increased equipment testing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1EDE20-5B70-4C3B-B70D-B54768D7DB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Operational Expenditures Cont’d</a:t>
            </a:r>
          </a:p>
          <a:p>
            <a:pPr lvl="2"/>
            <a:r>
              <a:rPr lang="en-US" dirty="0"/>
              <a:t>Communications/IT </a:t>
            </a:r>
          </a:p>
          <a:p>
            <a:pPr lvl="3"/>
            <a:r>
              <a:rPr lang="en-US" dirty="0"/>
              <a:t>Increase for Phase 1 Funding on Communications upgrades</a:t>
            </a:r>
          </a:p>
          <a:p>
            <a:pPr lvl="3"/>
            <a:r>
              <a:rPr lang="en-US" dirty="0"/>
              <a:t>Needed Computer upgrades</a:t>
            </a:r>
          </a:p>
          <a:p>
            <a:pPr lvl="3"/>
            <a:r>
              <a:rPr lang="en-US" dirty="0"/>
              <a:t>Software Consolidated to one line item</a:t>
            </a:r>
          </a:p>
          <a:p>
            <a:pPr lvl="2"/>
            <a:r>
              <a:rPr lang="en-US" dirty="0"/>
              <a:t>Travel &amp; Training</a:t>
            </a:r>
          </a:p>
          <a:p>
            <a:pPr lvl="3"/>
            <a:r>
              <a:rPr lang="en-US" dirty="0"/>
              <a:t>Support existing training programs and funding for paramedic training</a:t>
            </a:r>
          </a:p>
          <a:p>
            <a:pPr lvl="2"/>
            <a:r>
              <a:rPr lang="en-US" dirty="0"/>
              <a:t>Managerial Expenses</a:t>
            </a:r>
          </a:p>
          <a:p>
            <a:pPr lvl="3"/>
            <a:r>
              <a:rPr lang="en-US" dirty="0"/>
              <a:t>Decreased Accounting based on actual usage</a:t>
            </a:r>
          </a:p>
          <a:p>
            <a:pPr lvl="3"/>
            <a:r>
              <a:rPr lang="en-US" dirty="0"/>
              <a:t>Increased funding for legal/professional fees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Restricted Funds</a:t>
            </a:r>
          </a:p>
          <a:p>
            <a:pPr lvl="2"/>
            <a:r>
              <a:rPr lang="en-US" dirty="0"/>
              <a:t>Continued growth and development of capital fund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930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5C79A2-E15F-4137-B138-39E130FD5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693" y="234310"/>
            <a:ext cx="8710613" cy="598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48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DEA6B9-3A16-4EB5-ABF2-13F0D678D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693" y="516731"/>
            <a:ext cx="8546307" cy="571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13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C06B77-D34E-4878-9AA2-12939A8E3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230" y="200401"/>
            <a:ext cx="8145541" cy="5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458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369</Words>
  <Application>Microsoft Office PowerPoint</Application>
  <PresentationFormat>Widescreen</PresentationFormat>
  <Paragraphs>91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Palatino Linotype</vt:lpstr>
      <vt:lpstr>Retrospect</vt:lpstr>
      <vt:lpstr>Fiscal Year 2020/2021 Budget Workshop May 27, 2020</vt:lpstr>
      <vt:lpstr>Objectives</vt:lpstr>
      <vt:lpstr>Budget Schedule</vt:lpstr>
      <vt:lpstr>Budgeted Revenues</vt:lpstr>
      <vt:lpstr>PowerPoint Presentation</vt:lpstr>
      <vt:lpstr>Budgeted Expenses</vt:lpstr>
      <vt:lpstr>PowerPoint Presentation</vt:lpstr>
      <vt:lpstr>PowerPoint Presentation</vt:lpstr>
      <vt:lpstr>PowerPoint Presentation</vt:lpstr>
      <vt:lpstr>PowerPoint Presentation</vt:lpstr>
      <vt:lpstr>5 Year Projections</vt:lpstr>
      <vt:lpstr>PowerPoint Presentation</vt:lpstr>
      <vt:lpstr>Board Discussion &amp;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Year 2020/2021 Budget Workshop May 27, 2020</dc:title>
  <dc:creator>Gabe Buldra</dc:creator>
  <cp:lastModifiedBy>Sara Simonton</cp:lastModifiedBy>
  <cp:revision>4</cp:revision>
  <dcterms:created xsi:type="dcterms:W3CDTF">2020-05-18T23:47:55Z</dcterms:created>
  <dcterms:modified xsi:type="dcterms:W3CDTF">2020-05-19T16:56:30Z</dcterms:modified>
</cp:coreProperties>
</file>